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0" r:id="rId4"/>
    <p:sldId id="263" r:id="rId5"/>
    <p:sldId id="264" r:id="rId6"/>
    <p:sldId id="265" r:id="rId7"/>
    <p:sldId id="266" r:id="rId8"/>
    <p:sldId id="268" r:id="rId9"/>
    <p:sldId id="267" r:id="rId10"/>
    <p:sldId id="260" r:id="rId11"/>
    <p:sldId id="261" r:id="rId12"/>
    <p:sldId id="269" r:id="rId13"/>
    <p:sldId id="270" r:id="rId14"/>
    <p:sldId id="262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59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7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40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09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7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84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418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98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557" algn="l" defTabSz="121914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95863"/>
    <a:srgbClr val="0E8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image" Target="../media/image6.e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80861"/>
            <a:ext cx="7772400" cy="1152128"/>
          </a:xfrm>
        </p:spPr>
        <p:txBody>
          <a:bodyPr/>
          <a:lstStyle>
            <a:lvl1pPr>
              <a:defRPr>
                <a:solidFill>
                  <a:srgbClr val="095863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790189"/>
            <a:ext cx="6400800" cy="790939"/>
          </a:xfrm>
        </p:spPr>
        <p:txBody>
          <a:bodyPr/>
          <a:lstStyle>
            <a:lvl1pPr marL="0" indent="0" algn="ctr">
              <a:buNone/>
              <a:defRPr>
                <a:solidFill>
                  <a:srgbClr val="095863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2DB1-BEA9-4B11-82CD-40B30063B11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138A-4AC3-4802-BBC0-F4FD9A255168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E:\校徽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973"/>
            <a:ext cx="1128125" cy="1027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字方塊 6"/>
          <p:cNvSpPr txBox="1"/>
          <p:nvPr userDrawn="1"/>
        </p:nvSpPr>
        <p:spPr>
          <a:xfrm>
            <a:off x="1475656" y="304791"/>
            <a:ext cx="5077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kumimoji="1" lang="zh-TW" altLang="en-US" sz="2400" dirty="0" smtClean="0">
                <a:solidFill>
                  <a:srgbClr val="7030A0"/>
                </a:solidFill>
                <a:latin typeface="文鼎粗隸" pitchFamily="49" charset="-120"/>
                <a:ea typeface="文鼎粗隸" pitchFamily="49" charset="-120"/>
              </a:rPr>
              <a:t>嘉義縣立昇平國民中學</a:t>
            </a:r>
          </a:p>
          <a:p>
            <a:pPr eaLnBrk="1" hangingPunct="1">
              <a:lnSpc>
                <a:spcPct val="100000"/>
              </a:lnSpc>
              <a:defRPr/>
            </a:pPr>
            <a:r>
              <a:rPr kumimoji="1" lang="en-US" altLang="zh-TW" sz="2400" dirty="0" smtClean="0">
                <a:solidFill>
                  <a:srgbClr val="7030A0"/>
                </a:solidFill>
                <a:latin typeface="Verdana" panose="020B0604030504040204" pitchFamily="34" charset="0"/>
              </a:rPr>
              <a:t>Sheng Ping Junior High School</a:t>
            </a:r>
            <a:endParaRPr lang="zh-TW" altLang="en-US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5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95736" y="173765"/>
            <a:ext cx="6491064" cy="1143000"/>
          </a:xfrm>
        </p:spPr>
        <p:txBody>
          <a:bodyPr/>
          <a:lstStyle>
            <a:lvl1pPr algn="l">
              <a:defRPr b="1">
                <a:solidFill>
                  <a:srgbClr val="095863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195736" y="1412776"/>
            <a:ext cx="6491064" cy="4896544"/>
          </a:xfrm>
        </p:spPr>
        <p:txBody>
          <a:bodyPr/>
          <a:lstStyle>
            <a:lvl1pPr>
              <a:defRPr>
                <a:solidFill>
                  <a:srgbClr val="095863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2DB1-BEA9-4B11-82CD-40B30063B11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138A-4AC3-4802-BBC0-F4FD9A2551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校徽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5" y="231974"/>
            <a:ext cx="1128125" cy="10277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215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5" y="164637"/>
            <a:ext cx="7368819" cy="1143000"/>
          </a:xfrm>
        </p:spPr>
        <p:txBody>
          <a:bodyPr/>
          <a:lstStyle>
            <a:lvl1pPr>
              <a:defRPr b="1">
                <a:solidFill>
                  <a:srgbClr val="095863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0" indent="0" algn="ctr">
              <a:buNone/>
              <a:defRPr>
                <a:solidFill>
                  <a:srgbClr val="095863"/>
                </a:solidFill>
              </a:defRPr>
            </a:lvl1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2DB1-BEA9-4B11-82CD-40B30063B11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138A-4AC3-4802-BBC0-F4FD9A2551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校徽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2373" y="231973"/>
            <a:ext cx="1104123" cy="10058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811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95863"/>
                </a:solidFill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30809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E8A9A"/>
                </a:solidFill>
              </a:defRPr>
            </a:lvl1pPr>
            <a:lvl2pPr marL="45716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Section Header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B2DB1-BEA9-4B11-82CD-40B30063B11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1138A-4AC3-4802-BBC0-F4FD9A25516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E:\校徽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1973"/>
            <a:ext cx="1128125" cy="1027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08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B2DB1-BEA9-4B11-82CD-40B30063B11D}" type="datetimeFigureOut">
              <a:rPr lang="en-US" smtClean="0"/>
              <a:t>12/12/2014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1138A-4AC3-4802-BBC0-F4FD9A255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42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</p:sldLayoutIdLst>
  <p:timing>
    <p:tnLst>
      <p:par>
        <p:cTn id="1" dur="indefinite" restart="never" nodeType="tmRoot"/>
      </p:par>
    </p:tnLst>
  </p:timing>
  <p:txStyles>
    <p:titleStyle>
      <a:lvl1pPr algn="ctr" defTabSz="91433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4" indent="-34287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30" algn="l" defTabSz="9143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7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package" Target="../embeddings/Microsoft_Excel____1.xlsx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&#20813;&#35430;&#20837;&#23416;&#36229;&#38989;&#27604;&#24207;&#38917;&#30446;&#31309;&#20998;&#34920;.doc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/>
              <a:t>國中教育會考校內宣導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7967"/>
            <a:ext cx="6400800" cy="593204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註冊組長：何俊憲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0663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dirty="0">
                <a:latin typeface="標楷體" panose="03000509000000000000" pitchFamily="65" charset="-120"/>
              </a:rPr>
              <a:t>國中基測、教育會考比較</a:t>
            </a:r>
            <a:r>
              <a:rPr lang="en-US" altLang="zh-TW" sz="4800" dirty="0">
                <a:latin typeface="標楷體" panose="03000509000000000000" pitchFamily="65" charset="-120"/>
              </a:rPr>
              <a:t>(</a:t>
            </a:r>
            <a:r>
              <a:rPr lang="zh-TW" altLang="en-US" sz="4800" dirty="0">
                <a:latin typeface="標楷體" panose="03000509000000000000" pitchFamily="65" charset="-120"/>
              </a:rPr>
              <a:t>一</a:t>
            </a:r>
            <a:r>
              <a:rPr lang="en-US" altLang="zh-TW" sz="4800" dirty="0">
                <a:latin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571070"/>
              </p:ext>
            </p:extLst>
          </p:nvPr>
        </p:nvGraphicFramePr>
        <p:xfrm>
          <a:off x="269179" y="1412776"/>
          <a:ext cx="8623301" cy="518457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8994"/>
                <a:gridCol w="3607370"/>
                <a:gridCol w="4346937"/>
              </a:tblGrid>
              <a:tr h="397922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zh-TW" sz="1700" kern="1200" dirty="0" smtClean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altLang="en-US" sz="17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6614" marR="66614" marT="34762" marB="34762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en-US" sz="1700" dirty="0" smtClean="0">
                          <a:latin typeface="標楷體" pitchFamily="65" charset="-120"/>
                          <a:ea typeface="標楷體" pitchFamily="65" charset="-120"/>
                        </a:rPr>
                        <a:t>國中基測</a:t>
                      </a:r>
                      <a:endParaRPr lang="zh-TW" altLang="en-US" sz="17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6614" marR="66614" marT="34762" marB="34762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zh-TW" sz="1700" kern="1200" dirty="0" smtClean="0">
                          <a:latin typeface="標楷體" pitchFamily="65" charset="-120"/>
                          <a:ea typeface="標楷體" pitchFamily="65" charset="-120"/>
                        </a:rPr>
                        <a:t>教育會考</a:t>
                      </a:r>
                      <a:endParaRPr lang="zh-TW" altLang="en-US" sz="17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6614" marR="66614" marT="34762" marB="34762"/>
                </a:tc>
              </a:tr>
              <a:tr h="636024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en-US" sz="1500" dirty="0" smtClean="0">
                          <a:latin typeface="標楷體" pitchFamily="65" charset="-120"/>
                          <a:ea typeface="標楷體" pitchFamily="65" charset="-120"/>
                        </a:rPr>
                        <a:t>法源</a:t>
                      </a:r>
                      <a:endParaRPr lang="en-US" altLang="zh-TW" sz="15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en-US" sz="1500" dirty="0" smtClean="0">
                          <a:latin typeface="標楷體" pitchFamily="65" charset="-120"/>
                          <a:ea typeface="標楷體" pitchFamily="65" charset="-120"/>
                        </a:rPr>
                        <a:t>依據</a:t>
                      </a:r>
                      <a:endParaRPr lang="zh-TW" altLang="en-US" sz="15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6614" marR="66614" marT="34762" marB="34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zh-TW" altLang="zh-TW" sz="1700" kern="1200" dirty="0" smtClean="0">
                          <a:latin typeface="標楷體" pitchFamily="65" charset="-120"/>
                          <a:ea typeface="標楷體" pitchFamily="65" charset="-120"/>
                        </a:rPr>
                        <a:t>高級中等學校多元入學招生辦法</a:t>
                      </a:r>
                      <a:endParaRPr lang="zh-TW" altLang="en-US" sz="17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6614" marR="66614" marT="34762" marB="3476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700" kern="1200" dirty="0" smtClean="0">
                          <a:latin typeface="標楷體" pitchFamily="65" charset="-120"/>
                          <a:ea typeface="標楷體" pitchFamily="65" charset="-120"/>
                        </a:rPr>
                        <a:t>國民小學及國民中學學生成績評量準則</a:t>
                      </a:r>
                      <a:endParaRPr lang="zh-TW" altLang="zh-TW" sz="1700" kern="1200" dirty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</a:txBody>
                  <a:tcPr marL="12953" marR="12953" marT="0" marB="0" anchor="ctr"/>
                </a:tc>
              </a:tr>
              <a:tr h="7228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kern="1200" dirty="0" smtClean="0">
                          <a:latin typeface="標楷體" pitchFamily="65" charset="-120"/>
                          <a:ea typeface="標楷體" pitchFamily="65" charset="-120"/>
                        </a:rPr>
                        <a:t>測驗</a:t>
                      </a:r>
                      <a:endParaRPr lang="en-US" altLang="zh-TW" sz="1500" kern="12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500" kern="1200" dirty="0" smtClean="0">
                          <a:latin typeface="標楷體" pitchFamily="65" charset="-120"/>
                          <a:ea typeface="標楷體" pitchFamily="65" charset="-120"/>
                        </a:rPr>
                        <a:t>目的</a:t>
                      </a:r>
                      <a:endParaRPr lang="zh-TW" altLang="en-US" sz="15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6614" marR="66614" marT="34762" marB="34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zh-TW" altLang="zh-TW" sz="1700" kern="1200" dirty="0" smtClean="0">
                          <a:latin typeface="標楷體" pitchFamily="65" charset="-120"/>
                          <a:ea typeface="標楷體" pitchFamily="65" charset="-120"/>
                        </a:rPr>
                        <a:t>評量國民中學學生經過三年的學習後，所獲得的基本知識與能力</a:t>
                      </a:r>
                      <a:endParaRPr lang="zh-TW" altLang="en-US" sz="17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6614" marR="66614" marT="34762" marB="3476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700" kern="100" dirty="0" smtClean="0">
                          <a:latin typeface="標楷體" pitchFamily="65" charset="-120"/>
                          <a:ea typeface="標楷體" pitchFamily="65" charset="-120"/>
                        </a:rPr>
                        <a:t>檢測國中畢業生的學力表現水準</a:t>
                      </a:r>
                      <a:endParaRPr lang="zh-TW" altLang="en-US" sz="17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6614" marR="66614" marT="34762" marB="34762" anchor="ctr"/>
                </a:tc>
              </a:tr>
              <a:tr h="2095477"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zh-TW" altLang="zh-TW" sz="1500" kern="1200" dirty="0" smtClean="0">
                          <a:latin typeface="標楷體" pitchFamily="65" charset="-120"/>
                          <a:ea typeface="標楷體" pitchFamily="65" charset="-120"/>
                        </a:rPr>
                        <a:t>功能</a:t>
                      </a:r>
                      <a:endParaRPr lang="zh-TW" altLang="en-US" sz="15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6614" marR="66614" marT="34762" marB="34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200"/>
                        </a:lnSpc>
                      </a:pPr>
                      <a:r>
                        <a:rPr lang="zh-TW" altLang="zh-TW" sz="1700" kern="1200" dirty="0" smtClean="0">
                          <a:latin typeface="標楷體" pitchFamily="65" charset="-120"/>
                          <a:ea typeface="標楷體" pitchFamily="65" charset="-120"/>
                        </a:rPr>
                        <a:t>作為國民中學學生申請入學高中（職）或五專、參加推薦甄試或分發的參考資訊之一</a:t>
                      </a:r>
                      <a:endParaRPr lang="zh-TW" altLang="en-US" sz="17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6614" marR="66614" marT="34762" marB="34762" anchor="ctr"/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</a:rPr>
                        <a:t>提供</a:t>
                      </a: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</a:rPr>
                        <a:t>學生升學選擇之建議，輔導學生適性</a:t>
                      </a: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</a:rPr>
                        <a:t>入學</a:t>
                      </a:r>
                      <a:r>
                        <a:rPr lang="zh-TW" altLang="en-US" sz="1700" kern="100" dirty="0" smtClean="0">
                          <a:latin typeface="標楷體" pitchFamily="65" charset="-120"/>
                          <a:ea typeface="標楷體" pitchFamily="65" charset="-120"/>
                        </a:rPr>
                        <a:t>的參考</a:t>
                      </a: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</a:rPr>
                        <a:t>。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342900" lvl="0" indent="-342900" algn="l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</a:rPr>
                        <a:t>作為</a:t>
                      </a: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</a:rPr>
                        <a:t>高中、高職及五專新生學習輔導參據。</a:t>
                      </a:r>
                    </a:p>
                    <a:p>
                      <a:pPr marL="342900" lvl="0" indent="-342900" algn="l">
                        <a:lnSpc>
                          <a:spcPts val="22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</a:tabLst>
                      </a:pP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</a:rPr>
                        <a:t>教育主管機關可透過教育會考的評量結果，了解</a:t>
                      </a: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</a:rPr>
                        <a:t>國民的學力</a:t>
                      </a:r>
                      <a:r>
                        <a:rPr lang="zh-TW" sz="1700" kern="100" dirty="0" smtClean="0">
                          <a:latin typeface="標楷體" pitchFamily="65" charset="-120"/>
                          <a:ea typeface="標楷體" pitchFamily="65" charset="-120"/>
                        </a:rPr>
                        <a:t>水準，</a:t>
                      </a:r>
                      <a:r>
                        <a:rPr lang="zh-TW" sz="1700" kern="100" dirty="0">
                          <a:latin typeface="標楷體" pitchFamily="65" charset="-120"/>
                          <a:ea typeface="標楷體" pitchFamily="65" charset="-120"/>
                        </a:rPr>
                        <a:t>並進行適當地補強，以確保學生學力品質。</a:t>
                      </a:r>
                      <a:endParaRPr lang="zh-TW" sz="17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53" marR="12953" marT="0" marB="0" anchor="ctr"/>
                </a:tc>
              </a:tr>
              <a:tr h="641126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latin typeface="標楷體" pitchFamily="65" charset="-120"/>
                          <a:ea typeface="標楷體" pitchFamily="65" charset="-120"/>
                        </a:rPr>
                        <a:t>測驗</a:t>
                      </a:r>
                      <a:endParaRPr lang="en-US" altLang="zh-TW" sz="1500" kern="1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500" kern="100" dirty="0" smtClean="0">
                          <a:latin typeface="標楷體" pitchFamily="65" charset="-120"/>
                          <a:ea typeface="標楷體" pitchFamily="65" charset="-120"/>
                        </a:rPr>
                        <a:t>難度</a:t>
                      </a:r>
                      <a:endParaRPr lang="zh-TW" sz="15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53" marR="12953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zh-TW" altLang="en-US" sz="1700" dirty="0" smtClean="0">
                          <a:latin typeface="標楷體" pitchFamily="65" charset="-120"/>
                          <a:ea typeface="標楷體" pitchFamily="65" charset="-120"/>
                        </a:rPr>
                        <a:t>中等偏易</a:t>
                      </a:r>
                      <a:endParaRPr lang="zh-TW" altLang="en-US" sz="17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6614" marR="66614" marT="34762" marB="34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zh-TW" altLang="en-US" sz="1700" kern="1200" dirty="0" smtClean="0">
                          <a:latin typeface="標楷體" pitchFamily="65" charset="-120"/>
                          <a:ea typeface="標楷體" pitchFamily="65" charset="-120"/>
                        </a:rPr>
                        <a:t>難易適中</a:t>
                      </a:r>
                      <a:endParaRPr lang="zh-TW" altLang="en-US" sz="17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6614" marR="66614" marT="34762" marB="34762" anchor="ctr"/>
                </a:tc>
              </a:tr>
              <a:tr h="691162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kern="100" dirty="0" smtClean="0">
                          <a:latin typeface="標楷體" pitchFamily="65" charset="-120"/>
                          <a:ea typeface="標楷體" pitchFamily="65" charset="-120"/>
                        </a:rPr>
                        <a:t>施測</a:t>
                      </a:r>
                      <a:endParaRPr lang="en-US" altLang="zh-TW" sz="1500" kern="1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kern="100" dirty="0" smtClean="0">
                          <a:latin typeface="標楷體" pitchFamily="65" charset="-120"/>
                          <a:ea typeface="標楷體" pitchFamily="65" charset="-120"/>
                        </a:rPr>
                        <a:t>對象</a:t>
                      </a:r>
                      <a:endParaRPr lang="zh-TW" sz="15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2953" marR="12953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700" kern="1200" dirty="0" smtClean="0">
                          <a:latin typeface="標楷體" pitchFamily="65" charset="-120"/>
                          <a:ea typeface="標楷體" pitchFamily="65" charset="-120"/>
                        </a:rPr>
                        <a:t>全體國三學生</a:t>
                      </a:r>
                      <a:endParaRPr lang="zh-TW" altLang="en-US" sz="17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6614" marR="66614" marT="34762" marB="34762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400"/>
                        </a:lnSpc>
                      </a:pPr>
                      <a:r>
                        <a:rPr lang="zh-TW" altLang="zh-TW" sz="1700" kern="1200" dirty="0" smtClean="0">
                          <a:latin typeface="標楷體" pitchFamily="65" charset="-120"/>
                          <a:ea typeface="標楷體" pitchFamily="65" charset="-120"/>
                        </a:rPr>
                        <a:t>全體國三學生</a:t>
                      </a:r>
                      <a:endParaRPr lang="zh-TW" altLang="en-US" sz="17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6614" marR="66614" marT="34762" marB="34762" anchor="ctr"/>
                </a:tc>
              </a:tr>
            </a:tbl>
          </a:graphicData>
        </a:graphic>
      </p:graphicFrame>
      <p:sp>
        <p:nvSpPr>
          <p:cNvPr id="3" name="圓角矩形 2"/>
          <p:cNvSpPr/>
          <p:nvPr/>
        </p:nvSpPr>
        <p:spPr>
          <a:xfrm>
            <a:off x="179512" y="5157192"/>
            <a:ext cx="8784976" cy="8640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48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</a:rPr>
              <a:t>國中基測、教育會考比較</a:t>
            </a:r>
            <a:r>
              <a:rPr lang="en-US" altLang="zh-TW" dirty="0">
                <a:latin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</a:rPr>
              <a:t>二</a:t>
            </a:r>
            <a:r>
              <a:rPr lang="en-US" altLang="zh-TW" dirty="0">
                <a:latin typeface="標楷體" panose="03000509000000000000" pitchFamily="65" charset="-120"/>
              </a:rPr>
              <a:t>)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7381233"/>
              </p:ext>
            </p:extLst>
          </p:nvPr>
        </p:nvGraphicFramePr>
        <p:xfrm>
          <a:off x="179388" y="1386483"/>
          <a:ext cx="8656721" cy="48508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91797"/>
                <a:gridCol w="4364379"/>
                <a:gridCol w="3200545"/>
              </a:tblGrid>
              <a:tr h="59343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altLang="zh-TW" sz="1800" kern="1200" dirty="0" smtClean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7579" marR="67579" marT="35256" marB="352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altLang="en-US" sz="1800" dirty="0" smtClean="0">
                          <a:latin typeface="標楷體" pitchFamily="65" charset="-120"/>
                          <a:ea typeface="標楷體" pitchFamily="65" charset="-120"/>
                        </a:rPr>
                        <a:t>國中基測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7579" marR="67579" marT="35256" marB="35256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altLang="zh-TW" sz="1800" kern="1200" dirty="0" smtClean="0">
                          <a:latin typeface="標楷體" pitchFamily="65" charset="-120"/>
                          <a:ea typeface="標楷體" pitchFamily="65" charset="-120"/>
                        </a:rPr>
                        <a:t>教育會考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7579" marR="67579" marT="35256" marB="35256" anchor="ctr"/>
                </a:tc>
              </a:tr>
              <a:tr h="59343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標楷體" pitchFamily="65" charset="-120"/>
                          <a:ea typeface="標楷體" pitchFamily="65" charset="-120"/>
                        </a:rPr>
                        <a:t>計分方式</a:t>
                      </a:r>
                      <a:endParaRPr lang="zh-TW" sz="16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3140" marR="1314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常模參照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7579" marR="67579" marT="35256" marB="3525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</a:rPr>
                        <a:t>標準參照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3140" marR="13140" marT="0" marB="0" anchor="ctr"/>
                </a:tc>
              </a:tr>
              <a:tr h="1296758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16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3140" marR="1314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國文、英語、數學、</a:t>
                      </a:r>
                    </a:p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社會、自然、寫作測驗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7579" marR="67579" marT="35256" marB="3525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國文、英語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</a:rPr>
                        <a:t>（含聽力試題）、</a:t>
                      </a:r>
                    </a:p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</a:rPr>
                        <a:t>數學（含非選擇題型）、</a:t>
                      </a:r>
                    </a:p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</a:rPr>
                        <a:t>社會</a:t>
                      </a:r>
                      <a:r>
                        <a:rPr 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、自然、寫作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</a:rPr>
                        <a:t>測驗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3140" marR="13140" marT="0" marB="0" anchor="ctr"/>
                </a:tc>
              </a:tr>
              <a:tr h="1773772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latin typeface="標楷體" pitchFamily="65" charset="-120"/>
                          <a:ea typeface="標楷體" pitchFamily="65" charset="-120"/>
                        </a:rPr>
                        <a:t>結果呈現</a:t>
                      </a:r>
                      <a:endParaRPr lang="zh-TW" sz="16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3140" marR="1314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除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寫作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測驗為六級分制外，其餘均以量尺分數計算（各科最高分為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80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分，平均分數為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50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，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寫作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測驗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分，總分為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412</a:t>
                      </a:r>
                      <a:r>
                        <a:rPr lang="zh-TW" altLang="zh-TW" sz="1800" kern="100" dirty="0" smtClean="0">
                          <a:latin typeface="標楷體" pitchFamily="65" charset="-120"/>
                          <a:ea typeface="標楷體" pitchFamily="65" charset="-120"/>
                        </a:rPr>
                        <a:t>分）。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7579" marR="67579" marT="35256" marB="35256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</a:rPr>
                        <a:t>國文、英語、數學、社會及自然評量結果分為精熟、基礎及待加強</a:t>
                      </a:r>
                      <a:r>
                        <a:rPr lang="en-US" sz="1800" kern="100" dirty="0"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zh-TW" sz="1800" kern="100" dirty="0">
                          <a:latin typeface="標楷體" pitchFamily="65" charset="-120"/>
                          <a:ea typeface="標楷體" pitchFamily="65" charset="-120"/>
                        </a:rPr>
                        <a:t>個等級；寫作測驗分為一至六級分。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3140" marR="13140" marT="0" marB="0" anchor="ctr"/>
                </a:tc>
              </a:tr>
              <a:tr h="593433"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 smtClean="0">
                          <a:latin typeface="標楷體" pitchFamily="65" charset="-120"/>
                          <a:ea typeface="標楷體" pitchFamily="65" charset="-120"/>
                        </a:rPr>
                        <a:t>命題依據</a:t>
                      </a:r>
                      <a:endParaRPr lang="zh-TW" sz="16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3140" marR="1314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zh-TW" altLang="zh-TW" sz="1800" kern="1200" dirty="0" smtClean="0">
                          <a:latin typeface="標楷體" pitchFamily="65" charset="-120"/>
                          <a:ea typeface="標楷體" pitchFamily="65" charset="-120"/>
                        </a:rPr>
                        <a:t>國民中小學九年一貫課程綱要能力指標</a:t>
                      </a:r>
                      <a:endParaRPr lang="zh-TW" altLang="en-US" sz="18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7579" marR="67579" marT="35256" marB="3525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zh-TW" altLang="en-US" sz="2000" dirty="0">
                        <a:latin typeface="+mj-lt"/>
                        <a:ea typeface="標楷體" pitchFamily="65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圓角矩形 2"/>
          <p:cNvSpPr/>
          <p:nvPr/>
        </p:nvSpPr>
        <p:spPr>
          <a:xfrm>
            <a:off x="251520" y="2636912"/>
            <a:ext cx="8352928" cy="108012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251520" y="4077072"/>
            <a:ext cx="8568952" cy="136815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834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三能力等級加註標示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國文、英語、數學、社會及自然評量結果分為精</a:t>
            </a: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熟</a:t>
            </a:r>
            <a:r>
              <a:rPr lang="en-US" altLang="zh-TW" kern="100" dirty="0" smtClean="0">
                <a:latin typeface="標楷體" pitchFamily="65" charset="-120"/>
                <a:ea typeface="標楷體" pitchFamily="65" charset="-120"/>
              </a:rPr>
              <a:t>(A)</a:t>
            </a: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、基礎</a:t>
            </a:r>
            <a:r>
              <a:rPr lang="en-US" altLang="zh-TW" kern="100" dirty="0" smtClean="0">
                <a:latin typeface="標楷體" pitchFamily="65" charset="-120"/>
                <a:ea typeface="標楷體" pitchFamily="65" charset="-120"/>
              </a:rPr>
              <a:t>(B)</a:t>
            </a: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及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待</a:t>
            </a: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加強</a:t>
            </a:r>
            <a:r>
              <a:rPr lang="en-US" altLang="zh-TW" kern="100" dirty="0" smtClean="0">
                <a:latin typeface="標楷體" pitchFamily="65" charset="-120"/>
                <a:ea typeface="標楷體" pitchFamily="65" charset="-120"/>
              </a:rPr>
              <a:t>(C)3</a:t>
            </a:r>
            <a:r>
              <a:rPr lang="zh-TW" altLang="zh-TW" kern="100" dirty="0">
                <a:latin typeface="標楷體" pitchFamily="65" charset="-120"/>
                <a:ea typeface="標楷體" pitchFamily="65" charset="-120"/>
              </a:rPr>
              <a:t>個</a:t>
            </a:r>
            <a:r>
              <a:rPr lang="zh-TW" altLang="zh-TW" kern="100" dirty="0" smtClean="0">
                <a:latin typeface="標楷體" pitchFamily="65" charset="-120"/>
                <a:ea typeface="標楷體" pitchFamily="65" charset="-120"/>
              </a:rPr>
              <a:t>等級</a:t>
            </a:r>
            <a:r>
              <a:rPr lang="zh-TW" altLang="en-US" kern="1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kern="100" dirty="0">
              <a:latin typeface="標楷體" pitchFamily="65" charset="-120"/>
              <a:ea typeface="標楷體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dirty="0" smtClean="0"/>
              <a:t>在</a:t>
            </a:r>
            <a:r>
              <a:rPr lang="zh-TW" altLang="en-US" dirty="0"/>
              <a:t>維持三等級的計分標準原則下</a:t>
            </a:r>
            <a:r>
              <a:rPr lang="en-US" altLang="zh-TW" dirty="0" smtClean="0"/>
              <a:t>:</a:t>
            </a:r>
          </a:p>
          <a:p>
            <a:pPr marL="1200095" lvl="1" indent="-457200">
              <a:buFont typeface="Arial" panose="020B0604020202020204" pitchFamily="34" charset="0"/>
              <a:buChar char="•"/>
            </a:pPr>
            <a:r>
              <a:rPr lang="zh-TW" altLang="en-US" dirty="0" smtClean="0"/>
              <a:t>精</a:t>
            </a:r>
            <a:r>
              <a:rPr lang="zh-TW" altLang="en-US" dirty="0"/>
              <a:t>熟（</a:t>
            </a:r>
            <a:r>
              <a:rPr lang="en-US" altLang="zh-TW" dirty="0"/>
              <a:t>A</a:t>
            </a:r>
            <a:r>
              <a:rPr lang="zh-TW" altLang="en-US" dirty="0"/>
              <a:t>）等級前 </a:t>
            </a:r>
            <a:r>
              <a:rPr lang="en-US" altLang="zh-TW" dirty="0"/>
              <a:t>50%</a:t>
            </a:r>
            <a:r>
              <a:rPr lang="zh-TW" altLang="en-US" dirty="0"/>
              <a:t>，分別標示 </a:t>
            </a:r>
            <a:r>
              <a:rPr lang="en-US" altLang="zh-TW" dirty="0"/>
              <a:t>A++</a:t>
            </a:r>
            <a:r>
              <a:rPr lang="zh-TW" altLang="en-US" dirty="0"/>
              <a:t>（精熟等級前 </a:t>
            </a:r>
            <a:r>
              <a:rPr lang="en-US" altLang="zh-TW" dirty="0"/>
              <a:t>25%</a:t>
            </a:r>
            <a:r>
              <a:rPr lang="zh-TW" altLang="en-US" dirty="0"/>
              <a:t>）及 </a:t>
            </a:r>
            <a:r>
              <a:rPr lang="en-US" altLang="zh-TW" dirty="0"/>
              <a:t>A+</a:t>
            </a:r>
            <a:r>
              <a:rPr lang="zh-TW" altLang="en-US" dirty="0"/>
              <a:t>（精熟等級前 </a:t>
            </a:r>
            <a:r>
              <a:rPr lang="en-US" altLang="zh-TW" dirty="0"/>
              <a:t>26%</a:t>
            </a:r>
            <a:r>
              <a:rPr lang="zh-TW" altLang="en-US" dirty="0"/>
              <a:t>～</a:t>
            </a:r>
            <a:r>
              <a:rPr lang="en-US" altLang="zh-TW" dirty="0"/>
              <a:t>50%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marL="1200095" lvl="1" indent="-457200">
              <a:buFont typeface="Arial" panose="020B0604020202020204" pitchFamily="34" charset="0"/>
              <a:buChar char="•"/>
            </a:pPr>
            <a:r>
              <a:rPr lang="zh-TW" altLang="en-US" dirty="0" smtClean="0"/>
              <a:t>基礎</a:t>
            </a:r>
            <a:r>
              <a:rPr lang="zh-TW" altLang="en-US" dirty="0"/>
              <a:t>（</a:t>
            </a:r>
            <a:r>
              <a:rPr lang="en-US" altLang="zh-TW" dirty="0"/>
              <a:t>B</a:t>
            </a:r>
            <a:r>
              <a:rPr lang="zh-TW" altLang="en-US" dirty="0"/>
              <a:t>）等級前 </a:t>
            </a:r>
            <a:r>
              <a:rPr lang="en-US" altLang="zh-TW" dirty="0"/>
              <a:t>50%</a:t>
            </a:r>
            <a:r>
              <a:rPr lang="zh-TW" altLang="en-US" dirty="0"/>
              <a:t> ，分別標示 </a:t>
            </a:r>
            <a:r>
              <a:rPr lang="en-US" altLang="zh-TW" dirty="0"/>
              <a:t>B ++</a:t>
            </a:r>
            <a:r>
              <a:rPr lang="zh-TW" altLang="en-US" dirty="0"/>
              <a:t>（基礎等級前 </a:t>
            </a:r>
            <a:r>
              <a:rPr lang="en-US" altLang="zh-TW" dirty="0"/>
              <a:t>25%</a:t>
            </a:r>
            <a:r>
              <a:rPr lang="zh-TW" altLang="en-US" dirty="0"/>
              <a:t>）及 </a:t>
            </a:r>
            <a:r>
              <a:rPr lang="en-US" altLang="zh-TW" dirty="0"/>
              <a:t>B+</a:t>
            </a:r>
            <a:r>
              <a:rPr lang="zh-TW" altLang="en-US" dirty="0"/>
              <a:t>（基礎等級前 </a:t>
            </a:r>
            <a:r>
              <a:rPr lang="en-US" altLang="zh-TW" dirty="0"/>
              <a:t>26%</a:t>
            </a:r>
            <a:r>
              <a:rPr lang="zh-TW" altLang="en-US" dirty="0"/>
              <a:t>～</a:t>
            </a:r>
            <a:r>
              <a:rPr lang="en-US" altLang="zh-TW" dirty="0"/>
              <a:t>50%</a:t>
            </a:r>
            <a:r>
              <a:rPr lang="zh-TW" altLang="en-US" dirty="0"/>
              <a:t>）</a:t>
            </a:r>
            <a:endParaRPr lang="zh-TW" altLang="zh-TW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95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三能力等級加註標示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7195463"/>
              </p:ext>
            </p:extLst>
          </p:nvPr>
        </p:nvGraphicFramePr>
        <p:xfrm>
          <a:off x="683568" y="3141048"/>
          <a:ext cx="72008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512168"/>
                <a:gridCol w="1512168"/>
                <a:gridCol w="3024336"/>
              </a:tblGrid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0000FF"/>
                          </a:solidFill>
                        </a:rPr>
                        <a:t>精熟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</a:rPr>
                        <a:t>(A)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solidFill>
                            <a:srgbClr val="0000FF"/>
                          </a:solidFill>
                        </a:rPr>
                        <a:t>A++</a:t>
                      </a:r>
                      <a:endParaRPr lang="zh-TW" alt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solidFill>
                            <a:srgbClr val="0000FF"/>
                          </a:solidFill>
                        </a:rPr>
                        <a:t>A+</a:t>
                      </a:r>
                      <a:endParaRPr lang="zh-TW" alt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solidFill>
                            <a:srgbClr val="0000FF"/>
                          </a:solidFill>
                        </a:rPr>
                        <a:t>A</a:t>
                      </a:r>
                      <a:endParaRPr lang="zh-TW" alt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097621"/>
              </p:ext>
            </p:extLst>
          </p:nvPr>
        </p:nvGraphicFramePr>
        <p:xfrm>
          <a:off x="664164" y="4365104"/>
          <a:ext cx="72008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1512168"/>
                <a:gridCol w="1512168"/>
                <a:gridCol w="3024336"/>
              </a:tblGrid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0000FF"/>
                          </a:solidFill>
                        </a:rPr>
                        <a:t>基礎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</a:rPr>
                        <a:t>(B)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solidFill>
                            <a:srgbClr val="0000FF"/>
                          </a:solidFill>
                        </a:rPr>
                        <a:t>B++</a:t>
                      </a:r>
                      <a:endParaRPr lang="zh-TW" alt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solidFill>
                            <a:srgbClr val="0000FF"/>
                          </a:solidFill>
                        </a:rPr>
                        <a:t>B+</a:t>
                      </a:r>
                      <a:endParaRPr lang="zh-TW" alt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solidFill>
                            <a:srgbClr val="0000FF"/>
                          </a:solidFill>
                        </a:rPr>
                        <a:t>B</a:t>
                      </a:r>
                      <a:endParaRPr lang="zh-TW" alt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689129"/>
              </p:ext>
            </p:extLst>
          </p:nvPr>
        </p:nvGraphicFramePr>
        <p:xfrm>
          <a:off x="641027" y="5589320"/>
          <a:ext cx="7200800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6048672"/>
              </a:tblGrid>
              <a:tr h="720000"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 smtClean="0">
                          <a:solidFill>
                            <a:srgbClr val="0000FF"/>
                          </a:solidFill>
                        </a:rPr>
                        <a:t>待加強</a:t>
                      </a:r>
                      <a:r>
                        <a:rPr lang="en-US" altLang="zh-TW" dirty="0" smtClean="0">
                          <a:solidFill>
                            <a:srgbClr val="0000FF"/>
                          </a:solidFill>
                        </a:rPr>
                        <a:t>(C)</a:t>
                      </a:r>
                      <a:endParaRPr lang="zh-TW" altLang="en-US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4000" dirty="0" smtClean="0">
                          <a:solidFill>
                            <a:srgbClr val="0000FF"/>
                          </a:solidFill>
                        </a:rPr>
                        <a:t>C</a:t>
                      </a:r>
                      <a:endParaRPr lang="zh-TW" altLang="en-US" sz="4000" dirty="0">
                        <a:solidFill>
                          <a:srgbClr val="0000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1763688" y="19081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高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7236296" y="1908121"/>
            <a:ext cx="5040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</a:rPr>
              <a:t>低</a:t>
            </a:r>
            <a:endParaRPr lang="zh-TW" altLang="en-US" sz="3200" b="1" dirty="0">
              <a:solidFill>
                <a:srgbClr val="FF0000"/>
              </a:solidFill>
            </a:endParaRPr>
          </a:p>
        </p:txBody>
      </p:sp>
      <p:sp>
        <p:nvSpPr>
          <p:cNvPr id="13" name="向右箭號 12"/>
          <p:cNvSpPr/>
          <p:nvPr/>
        </p:nvSpPr>
        <p:spPr>
          <a:xfrm>
            <a:off x="2411760" y="2150434"/>
            <a:ext cx="468052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979712" y="2607295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</a:t>
            </a:r>
            <a:r>
              <a:rPr lang="zh-TW" altLang="en-US" dirty="0" smtClean="0"/>
              <a:t> </a:t>
            </a:r>
            <a:r>
              <a:rPr lang="en-US" altLang="zh-TW" dirty="0" smtClean="0"/>
              <a:t>~</a:t>
            </a:r>
            <a:r>
              <a:rPr lang="zh-TW" altLang="en-US" dirty="0" smtClean="0"/>
              <a:t> </a:t>
            </a:r>
            <a:r>
              <a:rPr lang="en-US" altLang="zh-TW" dirty="0" smtClean="0"/>
              <a:t>25%</a:t>
            </a:r>
            <a:endParaRPr lang="zh-TW" altLang="en-US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3347864" y="2607295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26%</a:t>
            </a:r>
            <a:r>
              <a:rPr lang="zh-TW" altLang="en-US" dirty="0" smtClean="0"/>
              <a:t> </a:t>
            </a:r>
            <a:r>
              <a:rPr lang="en-US" altLang="zh-TW" dirty="0" smtClean="0"/>
              <a:t>~</a:t>
            </a:r>
            <a:r>
              <a:rPr lang="zh-TW" altLang="en-US" dirty="0" smtClean="0"/>
              <a:t> </a:t>
            </a:r>
            <a:r>
              <a:rPr lang="en-US" altLang="zh-TW" dirty="0" smtClean="0"/>
              <a:t>50%</a:t>
            </a:r>
            <a:endParaRPr lang="zh-TW" altLang="en-US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5788469" y="2607294"/>
            <a:ext cx="1015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後</a:t>
            </a:r>
            <a:r>
              <a:rPr lang="en-US" altLang="zh-TW" dirty="0" smtClean="0"/>
              <a:t>50%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82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103</a:t>
            </a:r>
            <a:r>
              <a:rPr lang="zh-TW" altLang="en-US" dirty="0" smtClean="0"/>
              <a:t>年國中教育會考</a:t>
            </a:r>
            <a:endParaRPr lang="zh-TW" altLang="en-US" dirty="0"/>
          </a:p>
        </p:txBody>
      </p:sp>
      <p:graphicFrame>
        <p:nvGraphicFramePr>
          <p:cNvPr id="4" name="物件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238250"/>
              </p:ext>
            </p:extLst>
          </p:nvPr>
        </p:nvGraphicFramePr>
        <p:xfrm>
          <a:off x="467544" y="1595239"/>
          <a:ext cx="8239125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工作表" r:id="rId3" imgW="8239030" imgH="2409801" progId="Excel.Sheet.12">
                  <p:embed/>
                </p:oleObj>
              </mc:Choice>
              <mc:Fallback>
                <p:oleObj name="工作表" r:id="rId3" imgW="8239030" imgH="240980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595239"/>
                        <a:ext cx="8239125" cy="240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物件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159177"/>
              </p:ext>
            </p:extLst>
          </p:nvPr>
        </p:nvGraphicFramePr>
        <p:xfrm>
          <a:off x="467544" y="4178002"/>
          <a:ext cx="8239125" cy="241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工作表" r:id="rId6" imgW="8239055" imgH="2314710" progId="Excel.Sheet.12">
                  <p:embed/>
                </p:oleObj>
              </mc:Choice>
              <mc:Fallback>
                <p:oleObj name="工作表" r:id="rId6" imgW="8239055" imgH="2314710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178002"/>
                        <a:ext cx="8239125" cy="241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橢圓 2"/>
          <p:cNvSpPr/>
          <p:nvPr/>
        </p:nvSpPr>
        <p:spPr>
          <a:xfrm>
            <a:off x="5148064" y="1772816"/>
            <a:ext cx="504056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4644008" y="4437112"/>
            <a:ext cx="1152128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528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寫作注意事項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65150" indent="-565150" algn="l" defTabSz="151130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標楷體" pitchFamily="65" charset="-120"/>
              </a:rPr>
              <a:t>一般注意事項：</a:t>
            </a:r>
          </a:p>
          <a:p>
            <a:pPr marL="866902" lvl="1" indent="-565150" defTabSz="1511300">
              <a:lnSpc>
                <a:spcPct val="95000"/>
              </a:lnSpc>
              <a:defRPr/>
            </a:pPr>
            <a:r>
              <a:rPr lang="zh-TW" altLang="en-US" dirty="0">
                <a:latin typeface="標楷體" pitchFamily="65" charset="-120"/>
              </a:rPr>
              <a:t>請從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</a:rPr>
              <a:t>第一頁右邊第一行開始作答</a:t>
            </a:r>
            <a:r>
              <a:rPr lang="zh-TW" altLang="en-US" dirty="0">
                <a:latin typeface="標楷體" pitchFamily="65" charset="-120"/>
              </a:rPr>
              <a:t>，並不得要求增加答案卷作答。</a:t>
            </a:r>
            <a:endParaRPr lang="en-US" altLang="zh-TW" dirty="0">
              <a:latin typeface="標楷體" pitchFamily="65" charset="-120"/>
            </a:endParaRPr>
          </a:p>
          <a:p>
            <a:pPr marL="866902" lvl="1" indent="-565150" defTabSz="1511300">
              <a:lnSpc>
                <a:spcPct val="95000"/>
              </a:lnSpc>
              <a:defRPr/>
            </a:pPr>
            <a:r>
              <a:rPr lang="zh-TW" altLang="zh-TW" dirty="0">
                <a:latin typeface="標楷體" pitchFamily="65" charset="-120"/>
              </a:rPr>
              <a:t>作答方式：仔細閱讀試題要求，撰寫一篇</a:t>
            </a:r>
            <a:r>
              <a:rPr lang="zh-TW" altLang="zh-TW" dirty="0" smtClean="0">
                <a:latin typeface="標楷體" pitchFamily="65" charset="-120"/>
              </a:rPr>
              <a:t>作文</a:t>
            </a:r>
            <a:endParaRPr lang="en-US" altLang="zh-TW" dirty="0">
              <a:latin typeface="標楷體" pitchFamily="65" charset="-120"/>
            </a:endParaRPr>
          </a:p>
          <a:p>
            <a:pPr marL="301752" lvl="1" indent="0" defTabSz="1511300">
              <a:lnSpc>
                <a:spcPct val="95000"/>
              </a:lnSpc>
              <a:buNone/>
              <a:defRPr/>
            </a:pPr>
            <a:endParaRPr lang="en-US" altLang="zh-TW" dirty="0">
              <a:latin typeface="標楷體" pitchFamily="65" charset="-120"/>
            </a:endParaRPr>
          </a:p>
          <a:p>
            <a:pPr marL="565150" indent="-565150" algn="l" defTabSz="151130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標楷體" pitchFamily="65" charset="-120"/>
              </a:rPr>
              <a:t>以下情形影響作答結果呈現，可能影響得分：</a:t>
            </a:r>
          </a:p>
          <a:p>
            <a:pPr marL="866902" lvl="1" indent="-565150" defTabSz="1511300">
              <a:lnSpc>
                <a:spcPct val="95000"/>
              </a:lnSpc>
              <a:defRPr/>
            </a:pPr>
            <a:r>
              <a:rPr lang="zh-TW" altLang="en-US" dirty="0">
                <a:latin typeface="標楷體" pitchFamily="65" charset="-120"/>
              </a:rPr>
              <a:t>未用本國文字書寫（正體字）；未用黑色墨水的筆書寫（</a:t>
            </a:r>
            <a:r>
              <a:rPr lang="zh-TW" altLang="zh-TW" dirty="0"/>
              <a:t>建議使用</a:t>
            </a:r>
            <a:r>
              <a:rPr lang="en-US" altLang="zh-TW" dirty="0" err="1"/>
              <a:t>0.5mm</a:t>
            </a:r>
            <a:r>
              <a:rPr lang="zh-TW" altLang="zh-TW" dirty="0"/>
              <a:t>〜</a:t>
            </a:r>
            <a:r>
              <a:rPr lang="en-US" altLang="zh-TW" dirty="0" err="1"/>
              <a:t>0.7mm</a:t>
            </a:r>
            <a:r>
              <a:rPr lang="zh-TW" altLang="zh-TW" dirty="0"/>
              <a:t>之筆尖</a:t>
            </a:r>
            <a:r>
              <a:rPr lang="zh-TW" altLang="en-US" dirty="0"/>
              <a:t>，且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</a:rPr>
              <a:t>不得使用鉛筆</a:t>
            </a:r>
            <a:r>
              <a:rPr lang="zh-TW" altLang="en-US" dirty="0">
                <a:latin typeface="標楷體" pitchFamily="65" charset="-120"/>
              </a:rPr>
              <a:t>）；書寫內容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</a:rPr>
              <a:t>超出答案卷格線外框</a:t>
            </a:r>
            <a:r>
              <a:rPr lang="zh-TW" altLang="en-US" dirty="0">
                <a:latin typeface="標楷體" pitchFamily="65" charset="-120"/>
              </a:rPr>
              <a:t>。</a:t>
            </a:r>
          </a:p>
          <a:p>
            <a:pPr algn="l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38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寫</a:t>
            </a:r>
            <a:r>
              <a:rPr lang="zh-TW" altLang="en-US" dirty="0"/>
              <a:t>作</a:t>
            </a:r>
            <a:r>
              <a:rPr lang="zh-TW" altLang="en-US" dirty="0" smtClean="0"/>
              <a:t>注意事項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5150" indent="-565150" algn="l" defTabSz="1511300">
              <a:lnSpc>
                <a:spcPct val="95000"/>
              </a:lnSpc>
              <a:buFont typeface="Arial" panose="020B0604020202020204" pitchFamily="34" charset="0"/>
              <a:buChar char="•"/>
              <a:defRPr/>
            </a:pPr>
            <a:r>
              <a:rPr lang="zh-TW" altLang="en-US" dirty="0">
                <a:latin typeface="標楷體" pitchFamily="65" charset="-120"/>
              </a:rPr>
              <a:t>以下情形違反考場規則，將不予計分：</a:t>
            </a:r>
          </a:p>
          <a:p>
            <a:pPr marL="866902" lvl="1" indent="-565150" defTabSz="1511300">
              <a:lnSpc>
                <a:spcPct val="95000"/>
              </a:lnSpc>
              <a:defRPr/>
            </a:pPr>
            <a:r>
              <a:rPr lang="zh-TW" altLang="en-US" dirty="0">
                <a:latin typeface="標楷體" pitchFamily="65" charset="-120"/>
              </a:rPr>
              <a:t>於答案紙上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</a:rPr>
              <a:t>透露私人身分</a:t>
            </a:r>
            <a:r>
              <a:rPr lang="zh-TW" altLang="en-US" dirty="0">
                <a:latin typeface="標楷體" pitchFamily="65" charset="-120"/>
              </a:rPr>
              <a:t>；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</a:rPr>
              <a:t>污損答案卷</a:t>
            </a:r>
            <a:r>
              <a:rPr lang="zh-TW" altLang="en-US" dirty="0">
                <a:latin typeface="標楷體" pitchFamily="65" charset="-120"/>
              </a:rPr>
              <a:t>，或於答案卷上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</a:rPr>
              <a:t>作任何標記</a:t>
            </a:r>
            <a:r>
              <a:rPr lang="zh-TW" altLang="en-US" dirty="0">
                <a:latin typeface="標楷體" pitchFamily="65" charset="-120"/>
              </a:rPr>
              <a:t>。</a:t>
            </a:r>
          </a:p>
          <a:p>
            <a:pPr algn="l"/>
            <a:endParaRPr lang="en-US" altLang="zh-TW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dirty="0" smtClean="0">
                <a:latin typeface="標楷體" pitchFamily="65" charset="-120"/>
              </a:rPr>
              <a:t>另</a:t>
            </a:r>
            <a:r>
              <a:rPr lang="zh-TW" altLang="en-US" dirty="0">
                <a:latin typeface="標楷體" pitchFamily="65" charset="-120"/>
              </a:rPr>
              <a:t>針對使用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</a:rPr>
              <a:t>詩歌體</a:t>
            </a:r>
            <a:r>
              <a:rPr lang="zh-TW" altLang="en-US" dirty="0">
                <a:latin typeface="標楷體" pitchFamily="65" charset="-120"/>
              </a:rPr>
              <a:t>、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</a:rPr>
              <a:t>完全離題</a:t>
            </a:r>
            <a:r>
              <a:rPr lang="zh-TW" altLang="en-US" dirty="0">
                <a:latin typeface="標楷體" pitchFamily="65" charset="-120"/>
              </a:rPr>
              <a:t>、只抄寫題目或說明及空白卷等考生，因無法判斷其寫作能力，</a:t>
            </a: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</a:rPr>
              <a:t>給予其零級分</a:t>
            </a:r>
            <a:r>
              <a:rPr lang="zh-TW" altLang="en-US" dirty="0">
                <a:latin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</a:endParaRPr>
          </a:p>
          <a:p>
            <a:pPr algn="l"/>
            <a:endParaRPr lang="en-US" altLang="zh-TW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b="1" dirty="0">
                <a:solidFill>
                  <a:srgbClr val="FF0000"/>
                </a:solidFill>
                <a:latin typeface="標楷體" pitchFamily="65" charset="-120"/>
              </a:rPr>
              <a:t>字體美醜、文章長度不在評分規準中</a:t>
            </a:r>
            <a:r>
              <a:rPr lang="zh-TW" altLang="en-US" dirty="0" smtClean="0">
                <a:latin typeface="標楷體" pitchFamily="65" charset="-120"/>
              </a:rPr>
              <a:t>。</a:t>
            </a:r>
            <a:endParaRPr lang="en-US" altLang="zh-TW" dirty="0">
              <a:latin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84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會考_寫作測驗答案卷_0917_一般卷_頁面_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7710489" cy="551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35496" y="675488"/>
            <a:ext cx="10191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答案卷樣式：正面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" name="橢圓 1"/>
          <p:cNvSpPr/>
          <p:nvPr/>
        </p:nvSpPr>
        <p:spPr>
          <a:xfrm>
            <a:off x="7380312" y="1484784"/>
            <a:ext cx="720080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7524328" y="5589240"/>
            <a:ext cx="648072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0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6" descr="會考_寫作測驗答案卷_0826_反面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1855"/>
            <a:ext cx="7705477" cy="5446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34925" y="706834"/>
            <a:ext cx="10191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答案卷樣式：反面</a:t>
            </a:r>
            <a:endParaRPr lang="zh-TW" altLang="en-US" sz="4400" b="1" dirty="0">
              <a:solidFill>
                <a:srgbClr val="00206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6" name="橢圓 5"/>
          <p:cNvSpPr/>
          <p:nvPr/>
        </p:nvSpPr>
        <p:spPr>
          <a:xfrm>
            <a:off x="7452320" y="5642453"/>
            <a:ext cx="648072" cy="10989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90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105030114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716" y="1268760"/>
            <a:ext cx="7376740" cy="555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35496" y="706834"/>
            <a:ext cx="10191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墨水不足</a:t>
            </a:r>
          </a:p>
        </p:txBody>
      </p:sp>
    </p:spTree>
    <p:extLst>
      <p:ext uri="{BB962C8B-B14F-4D97-AF65-F5344CB8AC3E}">
        <p14:creationId xmlns:p14="http://schemas.microsoft.com/office/powerpoint/2010/main" val="154582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目錄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104</a:t>
            </a:r>
            <a:r>
              <a:rPr lang="zh-TW" altLang="en-US" dirty="0" smtClean="0"/>
              <a:t>國中教育會考說明</a:t>
            </a:r>
            <a:endParaRPr lang="en-US" altLang="zh-TW" dirty="0" smtClean="0"/>
          </a:p>
          <a:p>
            <a:endParaRPr lang="en-US" dirty="0"/>
          </a:p>
          <a:p>
            <a:r>
              <a:rPr lang="zh-TW" altLang="en-US" dirty="0" smtClean="0"/>
              <a:t>嘉義區超額比序說明</a:t>
            </a:r>
            <a:endParaRPr lang="en-US" altLang="zh-TW" dirty="0" smtClean="0"/>
          </a:p>
          <a:p>
            <a:endParaRPr lang="en-US" dirty="0"/>
          </a:p>
          <a:p>
            <a:r>
              <a:rPr lang="zh-TW" altLang="en-US" dirty="0" smtClean="0"/>
              <a:t>國三畢業標準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1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96260436301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7335786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34925" y="620688"/>
            <a:ext cx="10191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字體太小</a:t>
            </a:r>
          </a:p>
        </p:txBody>
      </p:sp>
    </p:spTree>
    <p:extLst>
      <p:ext uri="{BB962C8B-B14F-4D97-AF65-F5344CB8AC3E}">
        <p14:creationId xmlns:p14="http://schemas.microsoft.com/office/powerpoint/2010/main" val="20923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非版面問題卷\11311221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80624"/>
            <a:ext cx="7394773" cy="5577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34925" y="692696"/>
            <a:ext cx="10191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超出格線</a:t>
            </a:r>
          </a:p>
        </p:txBody>
      </p:sp>
    </p:spTree>
    <p:extLst>
      <p:ext uri="{BB962C8B-B14F-4D97-AF65-F5344CB8AC3E}">
        <p14:creationId xmlns:p14="http://schemas.microsoft.com/office/powerpoint/2010/main" val="10351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4" descr="105131127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667377" cy="5452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34925" y="634826"/>
            <a:ext cx="1019175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洩漏私人身分</a:t>
            </a:r>
          </a:p>
        </p:txBody>
      </p:sp>
      <p:sp>
        <p:nvSpPr>
          <p:cNvPr id="2" name="橢圓 1"/>
          <p:cNvSpPr/>
          <p:nvPr/>
        </p:nvSpPr>
        <p:spPr>
          <a:xfrm>
            <a:off x="8460432" y="5661248"/>
            <a:ext cx="50405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66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joycethw.BCTEST\桌面\圖檔\98-2\202110436\202110436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268760"/>
            <a:ext cx="7292157" cy="55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34925" y="620688"/>
            <a:ext cx="1019175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洩漏私人身分</a:t>
            </a:r>
          </a:p>
        </p:txBody>
      </p:sp>
      <p:sp>
        <p:nvSpPr>
          <p:cNvPr id="6" name="橢圓 5"/>
          <p:cNvSpPr/>
          <p:nvPr/>
        </p:nvSpPr>
        <p:spPr>
          <a:xfrm>
            <a:off x="2627784" y="2852936"/>
            <a:ext cx="504056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9526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101082940A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268760"/>
            <a:ext cx="7819330" cy="5551771"/>
          </a:xfrm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34925" y="634826"/>
            <a:ext cx="10191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註記符號</a:t>
            </a:r>
          </a:p>
        </p:txBody>
      </p:sp>
      <p:sp>
        <p:nvSpPr>
          <p:cNvPr id="6" name="橢圓 5"/>
          <p:cNvSpPr/>
          <p:nvPr/>
        </p:nvSpPr>
        <p:spPr>
          <a:xfrm>
            <a:off x="1259632" y="3429000"/>
            <a:ext cx="504056" cy="1008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02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 descr="105073710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1268760"/>
            <a:ext cx="7367339" cy="5588861"/>
          </a:xfrm>
        </p:spPr>
      </p:pic>
      <p:sp>
        <p:nvSpPr>
          <p:cNvPr id="5" name="標題 1"/>
          <p:cNvSpPr txBox="1">
            <a:spLocks/>
          </p:cNvSpPr>
          <p:nvPr/>
        </p:nvSpPr>
        <p:spPr bwMode="auto">
          <a:xfrm>
            <a:off x="34925" y="634826"/>
            <a:ext cx="1019175" cy="617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zh-TW" altLang="en-US" sz="4400" b="1" dirty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  <a:cs typeface="+mj-cs"/>
              </a:rPr>
              <a:t>詩歌體</a:t>
            </a:r>
          </a:p>
        </p:txBody>
      </p:sp>
    </p:spTree>
    <p:extLst>
      <p:ext uri="{BB962C8B-B14F-4D97-AF65-F5344CB8AC3E}">
        <p14:creationId xmlns:p14="http://schemas.microsoft.com/office/powerpoint/2010/main" val="355257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數學</a:t>
            </a:r>
            <a:r>
              <a:rPr lang="zh-TW" altLang="en-US" dirty="0" smtClean="0"/>
              <a:t>非選題注意事項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</a:rPr>
              <a:t>學生需依照規定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</a:rPr>
              <a:t>寫在相對應作答區內，否則不予計分</a:t>
            </a:r>
            <a:r>
              <a:rPr lang="zh-TW" altLang="en-US" dirty="0">
                <a:latin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</a:rPr>
              <a:t>學生作答超出作答區，僅以作答區內之內容進行評分。</a:t>
            </a:r>
            <a:endParaRPr lang="en-US" altLang="zh-TW" dirty="0">
              <a:latin typeface="標楷體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</a:rPr>
              <a:t>違規卷</a:t>
            </a:r>
            <a:r>
              <a:rPr lang="zh-TW" altLang="en-US" dirty="0">
                <a:latin typeface="標楷體" panose="03000509000000000000" pitchFamily="65" charset="-120"/>
              </a:rPr>
              <a:t>包含學生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</a:rPr>
              <a:t>洩漏私人身份</a:t>
            </a:r>
            <a:r>
              <a:rPr lang="zh-TW" altLang="en-US" dirty="0">
                <a:latin typeface="標楷體" panose="03000509000000000000" pitchFamily="65" charset="-120"/>
              </a:rPr>
              <a:t>（如：姓名、准考證號）、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</a:rPr>
              <a:t>劃記與題目無關的文字、圖形或符號</a:t>
            </a:r>
            <a:r>
              <a:rPr lang="zh-TW" altLang="en-US" dirty="0">
                <a:latin typeface="標楷體" panose="03000509000000000000" pitchFamily="65" charset="-120"/>
              </a:rPr>
              <a:t>，</a:t>
            </a:r>
            <a:r>
              <a:rPr lang="zh-TW" altLang="en-US" b="1" dirty="0">
                <a:solidFill>
                  <a:srgbClr val="FF0000"/>
                </a:solidFill>
                <a:latin typeface="標楷體" panose="03000509000000000000" pitchFamily="65" charset="-120"/>
              </a:rPr>
              <a:t>該科則不計列等級</a:t>
            </a:r>
            <a:r>
              <a:rPr lang="zh-TW" altLang="en-US" dirty="0">
                <a:latin typeface="標楷體" panose="03000509000000000000" pitchFamily="65" charset="-120"/>
              </a:rPr>
              <a:t>。</a:t>
            </a:r>
            <a:endParaRPr lang="en-US" altLang="zh-TW" dirty="0">
              <a:latin typeface="標楷體" panose="03000509000000000000" pitchFamily="65" charset="-12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dirty="0">
                <a:latin typeface="標楷體" panose="03000509000000000000" pitchFamily="65" charset="-120"/>
              </a:rPr>
              <a:t>若作答時自行在試題圖形上標示的記號，在作答時需要用到，則需將題目圖形畫在作答區內，以利閱卷委員進行評分。</a:t>
            </a:r>
            <a:endParaRPr lang="en-US" altLang="zh-TW" dirty="0">
              <a:latin typeface="標楷體" panose="03000509000000000000" pitchFamily="65" charset="-120"/>
            </a:endParaRPr>
          </a:p>
          <a:p>
            <a:pPr algn="l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06463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超出作答區</a:t>
            </a:r>
          </a:p>
        </p:txBody>
      </p:sp>
      <p:pic>
        <p:nvPicPr>
          <p:cNvPr id="5" name="Picture 2" descr="X:\試題與題庫共用目錄\數學科非選擇題\數學科非選閱卷闈場相關\103年\特色招生\三峽闈內資料檔\版面問題圖檔\211010538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760" y="1307637"/>
            <a:ext cx="4370387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/>
          <p:cNvSpPr/>
          <p:nvPr/>
        </p:nvSpPr>
        <p:spPr>
          <a:xfrm>
            <a:off x="5617067" y="2463930"/>
            <a:ext cx="1440160" cy="28803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226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違規卷</a:t>
            </a:r>
          </a:p>
        </p:txBody>
      </p:sp>
      <p:pic>
        <p:nvPicPr>
          <p:cNvPr id="4" name="Picture 2" descr="C:\Documents and Settings\liying\桌面\違規卷\106010826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904" y="1307637"/>
            <a:ext cx="4356100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256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違規卷</a:t>
            </a:r>
          </a:p>
        </p:txBody>
      </p:sp>
      <p:pic>
        <p:nvPicPr>
          <p:cNvPr id="4" name="Picture 2" descr="C:\Documents and Settings\liying\桌面\非違規\105010940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697" y="1307637"/>
            <a:ext cx="4608513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08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2306" y="2708920"/>
            <a:ext cx="7772400" cy="1362075"/>
          </a:xfrm>
        </p:spPr>
        <p:txBody>
          <a:bodyPr anchor="ctr"/>
          <a:lstStyle/>
          <a:p>
            <a:pPr algn="ctr"/>
            <a:r>
              <a:rPr lang="en-US" altLang="zh-TW" dirty="0" smtClean="0"/>
              <a:t>104</a:t>
            </a:r>
            <a:r>
              <a:rPr lang="zh-TW" altLang="en-US" dirty="0" smtClean="0"/>
              <a:t>國中教育會考說明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063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數學非選示例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如圖，將一白繩的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3/8 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與一紅繩的</a:t>
            </a:r>
            <a:r>
              <a:rPr lang="en-US" altLang="zh-TW" dirty="0">
                <a:latin typeface="Times New Roman" pitchFamily="18" charset="0"/>
                <a:cs typeface="Times New Roman" pitchFamily="18" charset="0"/>
              </a:rPr>
              <a:t>1/3 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重疊並以 膠帶黏合，形成一條長為</a:t>
            </a:r>
            <a:r>
              <a:rPr lang="en-US" altLang="zh-TW" b="1" dirty="0">
                <a:latin typeface="Times New Roman" pitchFamily="18" charset="0"/>
                <a:cs typeface="Times New Roman" pitchFamily="18" charset="0"/>
              </a:rPr>
              <a:t>238</a:t>
            </a:r>
            <a:r>
              <a:rPr lang="zh-TW" altLang="zh-TW" dirty="0">
                <a:latin typeface="Times New Roman" pitchFamily="18" charset="0"/>
                <a:cs typeface="Times New Roman" pitchFamily="18" charset="0"/>
              </a:rPr>
              <a:t>公分的繩子。求未黏合前，兩繩長度相差多少公分？請寫出您的計算過程。</a:t>
            </a:r>
            <a:endParaRPr lang="zh-TW" altLang="en-US" dirty="0">
              <a:latin typeface="Times New Roman" pitchFamily="18" charset="0"/>
              <a:cs typeface="Times New Roman" pitchFamily="18" charset="0"/>
            </a:endParaRPr>
          </a:p>
          <a:p>
            <a:pPr algn="l"/>
            <a:endParaRPr lang="zh-TW" altLang="en-US" dirty="0"/>
          </a:p>
        </p:txBody>
      </p:sp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2124075" y="3717032"/>
            <a:ext cx="4751388" cy="2241550"/>
            <a:chOff x="8057" y="1379"/>
            <a:chExt cx="3103" cy="1946"/>
          </a:xfrm>
        </p:grpSpPr>
        <p:pic>
          <p:nvPicPr>
            <p:cNvPr id="5" name="圖片 37" descr="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7" y="1379"/>
              <a:ext cx="3103" cy="19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8950" y="2942"/>
              <a:ext cx="1271" cy="3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anose="020B060402020202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/>
              <a:endParaRPr lang="zh-TW" altLang="zh-TW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286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</a:rPr>
              <a:t>3</a:t>
            </a:r>
            <a:r>
              <a:rPr lang="zh-TW" altLang="zh-TW" dirty="0">
                <a:latin typeface="標楷體" panose="03000509000000000000" pitchFamily="65" charset="-120"/>
              </a:rPr>
              <a:t>分樣卷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zh-TW" dirty="0">
                <a:latin typeface="標楷體" panose="03000509000000000000" pitchFamily="65" charset="-120"/>
              </a:rPr>
              <a:t>兩繩長度的關係式正確，求解過程合理、答案正確。</a:t>
            </a:r>
          </a:p>
          <a:p>
            <a:pPr algn="l"/>
            <a:endParaRPr lang="zh-TW" altLang="en-US" dirty="0"/>
          </a:p>
        </p:txBody>
      </p:sp>
      <p:pic>
        <p:nvPicPr>
          <p:cNvPr id="4" name="圖片 3" descr="\\Filebox\pub\試題組\TO怡薰組長\8312-06作答反應\002831210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787" y="2520851"/>
            <a:ext cx="4460333" cy="38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</a:rPr>
              <a:t>2</a:t>
            </a:r>
            <a:r>
              <a:rPr lang="zh-TW" altLang="zh-TW" dirty="0">
                <a:latin typeface="標楷體" panose="03000509000000000000" pitchFamily="65" charset="-120"/>
              </a:rPr>
              <a:t>分樣卷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zh-TW" dirty="0">
                <a:latin typeface="標楷體" panose="03000509000000000000" pitchFamily="65" charset="-120"/>
              </a:rPr>
              <a:t>兩繩長度的關係式正確，求解過程合理但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</a:rPr>
              <a:t>出現計算錯誤</a:t>
            </a:r>
            <a:r>
              <a:rPr lang="zh-TW" altLang="zh-TW" dirty="0">
                <a:latin typeface="標楷體" panose="03000509000000000000" pitchFamily="65" charset="-120"/>
              </a:rPr>
              <a:t>。</a:t>
            </a:r>
          </a:p>
          <a:p>
            <a:pPr algn="l"/>
            <a:endParaRPr lang="zh-TW" altLang="en-US" dirty="0"/>
          </a:p>
        </p:txBody>
      </p:sp>
      <p:pic>
        <p:nvPicPr>
          <p:cNvPr id="4" name="圖片 3" descr="\\Filebox\pub\試題組\TO怡薰組長\8312-06作答反應\002831222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347" y="2496803"/>
            <a:ext cx="4669213" cy="391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3707904" y="4509120"/>
            <a:ext cx="144016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67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</a:rPr>
              <a:t>1</a:t>
            </a:r>
            <a:r>
              <a:rPr lang="zh-TW" altLang="zh-TW" dirty="0">
                <a:latin typeface="標楷體" panose="03000509000000000000" pitchFamily="65" charset="-120"/>
              </a:rPr>
              <a:t>分樣卷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zh-TW" dirty="0">
                <a:latin typeface="標楷體" panose="03000509000000000000" pitchFamily="65" charset="-120"/>
              </a:rPr>
              <a:t>兩繩長度的關係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</a:rPr>
              <a:t>部分</a:t>
            </a:r>
            <a:r>
              <a:rPr lang="zh-TW" altLang="zh-TW" dirty="0">
                <a:latin typeface="標楷體" panose="03000509000000000000" pitchFamily="65" charset="-120"/>
              </a:rPr>
              <a:t>正確，求解過程合理。</a:t>
            </a:r>
            <a:endParaRPr lang="zh-TW" altLang="en-US" dirty="0"/>
          </a:p>
        </p:txBody>
      </p:sp>
      <p:pic>
        <p:nvPicPr>
          <p:cNvPr id="4" name="圖片 3" descr="C:\Users\Administrator\Desktop\非選閱卷給資訊組(2題)\8312-06\0028312304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533" y="2348880"/>
            <a:ext cx="4972841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橢圓 4"/>
          <p:cNvSpPr/>
          <p:nvPr/>
        </p:nvSpPr>
        <p:spPr>
          <a:xfrm>
            <a:off x="1835696" y="2420888"/>
            <a:ext cx="2376264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447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7772400" cy="1362075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dirty="0" smtClean="0"/>
              <a:t>嘉義區超額比序說</a:t>
            </a:r>
            <a:r>
              <a:rPr lang="zh-TW" altLang="en-US" dirty="0"/>
              <a:t>明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200038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ar-SA" altLang="zh-TW" dirty="0" smtClean="0"/>
              <a:t>比序項目及運作模式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ar-SA" altLang="zh-TW" dirty="0"/>
              <a:t>免試入學學生得就本區高級中等學校科別</a:t>
            </a:r>
            <a:r>
              <a:rPr lang="ar-SA" altLang="zh-TW" b="1" dirty="0">
                <a:solidFill>
                  <a:srgbClr val="FF0000"/>
                </a:solidFill>
              </a:rPr>
              <a:t>至多選擇報名</a:t>
            </a:r>
            <a:r>
              <a:rPr lang="en-US" altLang="zh-TW" b="1" dirty="0">
                <a:solidFill>
                  <a:srgbClr val="FF0000"/>
                </a:solidFill>
              </a:rPr>
              <a:t>30</a:t>
            </a:r>
            <a:r>
              <a:rPr lang="ar-SA" altLang="zh-TW" dirty="0" smtClean="0"/>
              <a:t>志願方式</a:t>
            </a:r>
            <a:r>
              <a:rPr lang="ar-SA" altLang="zh-TW" b="1" dirty="0" smtClean="0">
                <a:solidFill>
                  <a:srgbClr val="FF0000"/>
                </a:solidFill>
              </a:rPr>
              <a:t>辦理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zh-TW" altLang="en-US" dirty="0"/>
              <a:t>當參加免試入學學生之登記人數，</a:t>
            </a:r>
            <a:r>
              <a:rPr lang="zh-TW" altLang="en-US" b="1" dirty="0">
                <a:solidFill>
                  <a:srgbClr val="FF0000"/>
                </a:solidFill>
              </a:rPr>
              <a:t>未超過</a:t>
            </a:r>
            <a:r>
              <a:rPr lang="zh-TW" altLang="en-US" dirty="0"/>
              <a:t>主管機關核定學校之招生名額，</a:t>
            </a:r>
            <a:r>
              <a:rPr lang="zh-TW" altLang="en-US" b="1" dirty="0">
                <a:solidFill>
                  <a:srgbClr val="FF0000"/>
                </a:solidFill>
              </a:rPr>
              <a:t>全額錄取</a:t>
            </a:r>
            <a:r>
              <a:rPr lang="zh-TW" altLang="en-US" dirty="0"/>
              <a:t>。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zh-TW" altLang="en-US" dirty="0"/>
              <a:t>當登記人數</a:t>
            </a:r>
            <a:r>
              <a:rPr lang="zh-TW" altLang="en-US" b="1" dirty="0">
                <a:solidFill>
                  <a:srgbClr val="FF0000"/>
                </a:solidFill>
              </a:rPr>
              <a:t>超過</a:t>
            </a:r>
            <a:r>
              <a:rPr lang="zh-TW" altLang="en-US" dirty="0"/>
              <a:t>主管機關核定學校之招生名額，本區各高級中等學校</a:t>
            </a:r>
            <a:r>
              <a:rPr lang="en-US" altLang="zh-TW" dirty="0"/>
              <a:t>(</a:t>
            </a:r>
            <a:r>
              <a:rPr lang="zh-TW" altLang="en-US" dirty="0"/>
              <a:t>班、科</a:t>
            </a:r>
            <a:r>
              <a:rPr lang="en-US" altLang="zh-TW" dirty="0"/>
              <a:t>)</a:t>
            </a:r>
            <a:r>
              <a:rPr lang="zh-TW" altLang="en-US" dirty="0"/>
              <a:t>應依本區免試入學</a:t>
            </a:r>
            <a:r>
              <a:rPr lang="zh-TW" altLang="en-US" b="1" dirty="0">
                <a:solidFill>
                  <a:srgbClr val="FF0000"/>
                </a:solidFill>
              </a:rPr>
              <a:t>超額比序</a:t>
            </a:r>
            <a:r>
              <a:rPr lang="zh-TW" altLang="en-US" dirty="0"/>
              <a:t>項目積分</a:t>
            </a:r>
            <a:r>
              <a:rPr lang="zh-TW" altLang="en-US" dirty="0" smtClean="0"/>
              <a:t>表之</a:t>
            </a:r>
            <a:r>
              <a:rPr lang="zh-TW" altLang="en-US" dirty="0"/>
              <a:t>比序條件全數採計進行比序。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4462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zh-TW" dirty="0"/>
              <a:t>比序項目及運作模式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dirty="0"/>
              <a:t>當超額比序</a:t>
            </a:r>
            <a:r>
              <a:rPr lang="zh-TW" altLang="en-US" b="1" dirty="0">
                <a:solidFill>
                  <a:srgbClr val="FF0000"/>
                </a:solidFill>
              </a:rPr>
              <a:t>總積分相同時</a:t>
            </a:r>
            <a:r>
              <a:rPr lang="zh-TW" altLang="en-US" dirty="0"/>
              <a:t>，則以比序項目進行逐項比較，依序為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1200095" lvl="1" indent="-457200">
              <a:buFont typeface="Arial" panose="020B0604020202020204" pitchFamily="34" charset="0"/>
              <a:buChar char="•"/>
            </a:pPr>
            <a:r>
              <a:rPr lang="en-US" altLang="zh-TW" dirty="0" smtClean="0"/>
              <a:t>1.</a:t>
            </a:r>
            <a:r>
              <a:rPr lang="zh-TW" altLang="en-US" dirty="0" smtClean="0"/>
              <a:t>志願</a:t>
            </a:r>
            <a:r>
              <a:rPr lang="zh-TW" altLang="en-US" dirty="0"/>
              <a:t>序</a:t>
            </a:r>
            <a:r>
              <a:rPr lang="zh-TW" altLang="en-US" dirty="0" smtClean="0"/>
              <a:t>→</a:t>
            </a:r>
            <a:r>
              <a:rPr lang="en-US" altLang="zh-TW" dirty="0" smtClean="0"/>
              <a:t>2.</a:t>
            </a:r>
            <a:r>
              <a:rPr lang="zh-TW" altLang="en-US" dirty="0" smtClean="0"/>
              <a:t>均衡</a:t>
            </a:r>
            <a:r>
              <a:rPr lang="zh-TW" altLang="en-US" dirty="0"/>
              <a:t>學習</a:t>
            </a:r>
            <a:r>
              <a:rPr lang="zh-TW" altLang="en-US" dirty="0" smtClean="0"/>
              <a:t>→</a:t>
            </a:r>
            <a:r>
              <a:rPr lang="en-US" altLang="zh-TW" dirty="0" smtClean="0"/>
              <a:t>3.</a:t>
            </a:r>
            <a:r>
              <a:rPr lang="zh-TW" altLang="en-US" dirty="0" smtClean="0"/>
              <a:t>適</a:t>
            </a:r>
            <a:r>
              <a:rPr lang="zh-TW" altLang="en-US" dirty="0"/>
              <a:t>性輔導</a:t>
            </a:r>
            <a:r>
              <a:rPr lang="zh-TW" altLang="en-US" dirty="0" smtClean="0"/>
              <a:t>→</a:t>
            </a:r>
            <a:endParaRPr lang="en-US" altLang="zh-TW" dirty="0"/>
          </a:p>
          <a:p>
            <a:pPr lvl="1" indent="0"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   </a:t>
            </a:r>
            <a:r>
              <a:rPr lang="en-US" altLang="zh-TW" dirty="0" smtClean="0"/>
              <a:t>4.</a:t>
            </a:r>
            <a:r>
              <a:rPr lang="zh-TW" altLang="en-US" dirty="0" smtClean="0"/>
              <a:t>多元</a:t>
            </a:r>
            <a:r>
              <a:rPr lang="zh-TW" altLang="en-US" dirty="0"/>
              <a:t>學習表現</a:t>
            </a:r>
            <a:r>
              <a:rPr lang="zh-TW" altLang="en-US" dirty="0" smtClean="0"/>
              <a:t>→</a:t>
            </a:r>
            <a:r>
              <a:rPr lang="en-US" altLang="zh-TW" dirty="0" smtClean="0"/>
              <a:t>5.</a:t>
            </a:r>
            <a:r>
              <a:rPr lang="zh-TW" altLang="en-US" dirty="0" smtClean="0"/>
              <a:t>國中</a:t>
            </a:r>
            <a:r>
              <a:rPr lang="zh-TW" altLang="en-US" dirty="0"/>
              <a:t>教育會考表現</a:t>
            </a:r>
            <a:r>
              <a:rPr lang="zh-TW" altLang="en-US" dirty="0" smtClean="0"/>
              <a:t>→</a:t>
            </a:r>
            <a:endParaRPr lang="en-US" altLang="zh-TW" dirty="0" smtClean="0"/>
          </a:p>
          <a:p>
            <a:pPr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</a:t>
            </a:r>
            <a:r>
              <a:rPr lang="en-US" altLang="zh-TW" dirty="0" smtClean="0"/>
              <a:t>6.</a:t>
            </a:r>
            <a:r>
              <a:rPr lang="zh-TW" altLang="en-US" dirty="0" smtClean="0"/>
              <a:t>品德</a:t>
            </a:r>
            <a:r>
              <a:rPr lang="zh-TW" altLang="en-US" dirty="0"/>
              <a:t>表現</a:t>
            </a:r>
            <a:r>
              <a:rPr lang="zh-TW" altLang="en-US" dirty="0" smtClean="0"/>
              <a:t>→</a:t>
            </a:r>
            <a:r>
              <a:rPr lang="en-US" altLang="zh-TW" dirty="0" smtClean="0"/>
              <a:t>7.</a:t>
            </a:r>
            <a:r>
              <a:rPr lang="zh-TW" altLang="en-US" dirty="0" smtClean="0"/>
              <a:t>服務</a:t>
            </a:r>
            <a:r>
              <a:rPr lang="zh-TW" altLang="en-US" dirty="0"/>
              <a:t>學習</a:t>
            </a:r>
            <a:r>
              <a:rPr lang="zh-TW" altLang="en-US" dirty="0" smtClean="0"/>
              <a:t>→</a:t>
            </a:r>
            <a:r>
              <a:rPr lang="en-US" altLang="zh-TW" dirty="0" smtClean="0"/>
              <a:t>8.</a:t>
            </a:r>
            <a:r>
              <a:rPr lang="zh-TW" altLang="en-US" dirty="0" smtClean="0"/>
              <a:t>教育</a:t>
            </a:r>
            <a:r>
              <a:rPr lang="zh-TW" altLang="en-US" dirty="0"/>
              <a:t>會考三</a:t>
            </a:r>
            <a:r>
              <a:rPr lang="zh-TW" altLang="en-US" dirty="0" smtClean="0"/>
              <a:t>等級</a:t>
            </a:r>
            <a:endParaRPr lang="en-US" altLang="zh-TW" dirty="0" smtClean="0"/>
          </a:p>
          <a:p>
            <a:pPr lvl="1" indent="0">
              <a:buNone/>
            </a:pPr>
            <a:r>
              <a:rPr lang="zh-TW" altLang="en-US" dirty="0"/>
              <a:t> </a:t>
            </a:r>
            <a:r>
              <a:rPr lang="zh-TW" altLang="en-US" dirty="0" smtClean="0"/>
              <a:t>    四標示</a:t>
            </a:r>
            <a:r>
              <a:rPr lang="en-US" altLang="zh-TW" dirty="0" smtClean="0"/>
              <a:t>→9.</a:t>
            </a:r>
            <a:r>
              <a:rPr lang="zh-TW" altLang="en-US" dirty="0" smtClean="0"/>
              <a:t>競賽</a:t>
            </a:r>
            <a:r>
              <a:rPr lang="zh-TW" altLang="en-US" dirty="0"/>
              <a:t>成績</a:t>
            </a:r>
            <a:r>
              <a:rPr lang="zh-TW" altLang="en-US" dirty="0" smtClean="0"/>
              <a:t>→</a:t>
            </a:r>
            <a:r>
              <a:rPr lang="en-US" altLang="zh-TW" dirty="0" smtClean="0"/>
              <a:t>10.</a:t>
            </a:r>
            <a:r>
              <a:rPr lang="zh-TW" altLang="en-US" dirty="0" smtClean="0"/>
              <a:t>體</a:t>
            </a:r>
            <a:r>
              <a:rPr lang="zh-TW" altLang="en-US" dirty="0"/>
              <a:t>適能</a:t>
            </a:r>
            <a:r>
              <a:rPr lang="zh-TW" altLang="en-US" dirty="0" smtClean="0"/>
              <a:t>。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5239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zh-TW" dirty="0"/>
              <a:t>比序項目及運作模式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dirty="0"/>
              <a:t>依比序項目積分高低決定錄取人員，免試入學超額比序後，若最後一個名額仍同分超額時，不予抽籤，逕報各該主管機關核准，增加名額或為其他適當之處理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dirty="0"/>
              <a:t>各項比序項目積分結算日：</a:t>
            </a:r>
            <a:r>
              <a:rPr lang="en-US" altLang="zh-TW" dirty="0"/>
              <a:t>104</a:t>
            </a:r>
            <a:r>
              <a:rPr lang="zh-TW" altLang="en-US" dirty="0"/>
              <a:t>學年度為</a:t>
            </a:r>
            <a:r>
              <a:rPr lang="en-US" altLang="zh-TW" b="1" smtClean="0">
                <a:solidFill>
                  <a:srgbClr val="FF0000"/>
                </a:solidFill>
              </a:rPr>
              <a:t>105</a:t>
            </a:r>
            <a:r>
              <a:rPr lang="zh-TW" altLang="en-US" b="1" smtClean="0">
                <a:solidFill>
                  <a:srgbClr val="FF0000"/>
                </a:solidFill>
              </a:rPr>
              <a:t>年</a:t>
            </a:r>
            <a:r>
              <a:rPr lang="en-US" altLang="zh-TW" b="1" dirty="0">
                <a:solidFill>
                  <a:srgbClr val="FF0000"/>
                </a:solidFill>
              </a:rPr>
              <a:t>4</a:t>
            </a:r>
            <a:r>
              <a:rPr lang="zh-TW" altLang="en-US" b="1" dirty="0">
                <a:solidFill>
                  <a:srgbClr val="FF0000"/>
                </a:solidFill>
              </a:rPr>
              <a:t>月</a:t>
            </a:r>
            <a:r>
              <a:rPr lang="en-US" altLang="zh-TW" b="1" dirty="0">
                <a:solidFill>
                  <a:srgbClr val="FF0000"/>
                </a:solidFill>
              </a:rPr>
              <a:t>30</a:t>
            </a:r>
            <a:r>
              <a:rPr lang="zh-TW" altLang="en-US" b="1" dirty="0">
                <a:solidFill>
                  <a:srgbClr val="FF0000"/>
                </a:solidFill>
              </a:rPr>
              <a:t>日</a:t>
            </a:r>
            <a:r>
              <a:rPr lang="zh-TW" altLang="en-US" dirty="0"/>
              <a:t>。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zh-TW" altLang="en-US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sp>
        <p:nvSpPr>
          <p:cNvPr id="4" name="爆炸 2 3"/>
          <p:cNvSpPr/>
          <p:nvPr/>
        </p:nvSpPr>
        <p:spPr>
          <a:xfrm rot="886302">
            <a:off x="1494248" y="4035244"/>
            <a:ext cx="2702952" cy="1595824"/>
          </a:xfrm>
          <a:prstGeom prst="irregularSeal2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95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zh-TW" dirty="0"/>
              <a:t>超額比序項目積分表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ar-SA" altLang="zh-TW" dirty="0"/>
              <a:t>嘉義區</a:t>
            </a:r>
            <a:r>
              <a:rPr lang="zh-TW" altLang="zh-TW" dirty="0"/>
              <a:t>高級中等學校</a:t>
            </a:r>
            <a:r>
              <a:rPr lang="ar-SA" altLang="zh-TW" dirty="0" smtClean="0"/>
              <a:t>免試入學超額比序項目積分表</a:t>
            </a:r>
            <a:r>
              <a:rPr lang="en-US" altLang="zh-TW" dirty="0" smtClean="0">
                <a:hlinkClick r:id="rId2" action="ppaction://hlinkfile"/>
              </a:rPr>
              <a:t>(</a:t>
            </a:r>
            <a:r>
              <a:rPr lang="zh-TW" altLang="en-US" dirty="0" smtClean="0">
                <a:hlinkClick r:id="rId2" action="ppaction://hlinkfile"/>
              </a:rPr>
              <a:t>附件一</a:t>
            </a:r>
            <a:r>
              <a:rPr lang="en-US" altLang="zh-TW" dirty="0" smtClean="0">
                <a:hlinkClick r:id="rId2" action="ppaction://hlinkfile"/>
              </a:rPr>
              <a:t>)</a:t>
            </a:r>
            <a:endParaRPr lang="en-US" altLang="zh-TW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ar-SA" altLang="zh-TW" b="1" dirty="0" smtClean="0"/>
              <a:t>免試入學超額比序運作模式之示例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附件二</a:t>
            </a:r>
            <a:r>
              <a:rPr lang="en-US" altLang="zh-TW" b="1" dirty="0" smtClean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5870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7772400" cy="1362075"/>
          </a:xfrm>
        </p:spPr>
        <p:txBody>
          <a:bodyPr anchor="ctr">
            <a:normAutofit/>
          </a:bodyPr>
          <a:lstStyle/>
          <a:p>
            <a:pPr algn="ctr"/>
            <a:r>
              <a:rPr lang="zh-TW" altLang="en-US" dirty="0" smtClean="0"/>
              <a:t>國三畢業標</a:t>
            </a:r>
            <a:r>
              <a:rPr lang="zh-TW" altLang="en-US" dirty="0"/>
              <a:t>準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140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教育會考考什麼</a:t>
            </a:r>
          </a:p>
        </p:txBody>
      </p:sp>
      <p:graphicFrame>
        <p:nvGraphicFramePr>
          <p:cNvPr id="4" name="內容版面配置區 4"/>
          <p:cNvGraphicFramePr>
            <a:graphicFrameLocks noGrp="1"/>
          </p:cNvGraphicFramePr>
          <p:nvPr>
            <p:ph idx="1"/>
          </p:nvPr>
        </p:nvGraphicFramePr>
        <p:xfrm>
          <a:off x="323850" y="1481138"/>
          <a:ext cx="8569325" cy="4899632"/>
        </p:xfrm>
        <a:graphic>
          <a:graphicData uri="http://schemas.openxmlformats.org/drawingml/2006/table">
            <a:tbl>
              <a:tblPr/>
              <a:tblGrid>
                <a:gridCol w="1440223"/>
                <a:gridCol w="7129102"/>
              </a:tblGrid>
              <a:tr h="40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考科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1" marR="19051" marT="19048" marB="19048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latin typeface="Times New Roman"/>
                          <a:ea typeface="標楷體"/>
                          <a:cs typeface="Times New Roman"/>
                        </a:rPr>
                        <a:t>命題依據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1" marR="19051" marT="19048" marB="19048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D3"/>
                    </a:solidFill>
                  </a:tcPr>
                </a:tc>
              </a:tr>
              <a:tr h="647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國　文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1" marR="19051" marT="19048" marB="19048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「國民中小學九年一貫課程綱要」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語文學習領域／本國語文（國語文）／</a:t>
                      </a:r>
                      <a:r>
                        <a:rPr lang="zh-TW" sz="2000" kern="0" dirty="0">
                          <a:solidFill>
                            <a:srgbClr val="C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國中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階段能力指標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1" marR="19051" marT="19048" marB="19048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英　語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1" marR="19051" marT="19048" marB="19048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1.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「國民中小學九年一貫課程綱要」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152400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語文學習領域／英語／分段能力</a:t>
                      </a:r>
                      <a:r>
                        <a:rPr lang="zh-TW" sz="2000" kern="0" dirty="0" smtClean="0">
                          <a:latin typeface="Times New Roman"/>
                          <a:ea typeface="標楷體"/>
                          <a:cs typeface="Times New Roman"/>
                        </a:rPr>
                        <a:t>指標</a:t>
                      </a:r>
                      <a:r>
                        <a:rPr lang="zh-TW" altLang="en-US" sz="2000" kern="0" dirty="0" smtClean="0">
                          <a:latin typeface="Times New Roman"/>
                          <a:ea typeface="標楷體"/>
                          <a:cs typeface="Times New Roman"/>
                        </a:rPr>
                        <a:t>（參酌部分國小能力指標）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>2.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國民中小學最基本之</a:t>
                      </a:r>
                      <a:r>
                        <a:rPr lang="en-US" sz="20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1,200</a:t>
                      </a: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字詞</a:t>
                      </a:r>
                      <a:endParaRPr lang="zh-TW" sz="2000" kern="100" dirty="0">
                        <a:solidFill>
                          <a:srgbClr val="FF000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1" marR="19051" marT="19048" marB="19048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數　學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1" marR="19051" marT="19048" marB="19048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「國民中小學九年一貫課程綱要」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數學學習領域／</a:t>
                      </a:r>
                      <a:r>
                        <a:rPr lang="zh-TW" sz="2000" kern="0" dirty="0">
                          <a:solidFill>
                            <a:srgbClr val="C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國中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階段能力指標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1" marR="19051" marT="19048" marB="19048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社　會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1" marR="19051" marT="19048" marB="19048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「國民中小學九年一貫課程綱要」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社會學習領域／</a:t>
                      </a:r>
                      <a:r>
                        <a:rPr lang="zh-TW" sz="2000" kern="0" dirty="0">
                          <a:solidFill>
                            <a:srgbClr val="C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國中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階段能力指標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1" marR="19051" marT="19048" marB="19048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76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自　然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1" marR="19051" marT="19048" marB="19048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「國民中小學九年一貫課程綱要」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自然與生活科技學習領域／</a:t>
                      </a:r>
                      <a:r>
                        <a:rPr lang="zh-TW" sz="2000" kern="0" dirty="0">
                          <a:solidFill>
                            <a:srgbClr val="FF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自然學科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／</a:t>
                      </a:r>
                      <a:r>
                        <a:rPr lang="zh-TW" sz="2000" kern="0" dirty="0">
                          <a:solidFill>
                            <a:srgbClr val="C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國中</a:t>
                      </a: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階段能力指標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1" marR="19051" marT="19048" marB="19048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23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latin typeface="Times New Roman"/>
                          <a:ea typeface="標楷體"/>
                          <a:cs typeface="Times New Roman"/>
                        </a:rPr>
                        <a:t>寫作測驗</a:t>
                      </a:r>
                      <a:endParaRPr lang="zh-TW" sz="2400" b="1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1" marR="19051" marT="19048" marB="19048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「國民中小學九年一貫課程綱要」</a:t>
                      </a:r>
                      <a: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  <a:t/>
                      </a:r>
                      <a:br>
                        <a:rPr lang="en-US" sz="2000" kern="0" dirty="0">
                          <a:latin typeface="Times New Roman"/>
                          <a:ea typeface="標楷體"/>
                          <a:cs typeface="Times New Roman"/>
                        </a:rPr>
                      </a:br>
                      <a:r>
                        <a:rPr lang="zh-TW" sz="2000" kern="0" dirty="0">
                          <a:latin typeface="Times New Roman"/>
                          <a:ea typeface="標楷體"/>
                          <a:cs typeface="Times New Roman"/>
                        </a:rPr>
                        <a:t>語文學習領域／本國語文（國語文）／國中階段寫作能力指標，並參酌部分國小階段寫作能力指標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51" marR="19051" marT="19048" marB="19048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19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0" dirty="0" smtClean="0"/>
              <a:t>國民中</a:t>
            </a:r>
            <a:r>
              <a:rPr lang="en-US" altLang="zh-TW" b="0" dirty="0" smtClean="0"/>
              <a:t>(</a:t>
            </a:r>
            <a:r>
              <a:rPr lang="zh-TW" altLang="en-US" b="0" dirty="0" smtClean="0"/>
              <a:t>小</a:t>
            </a:r>
            <a:r>
              <a:rPr lang="en-US" altLang="zh-TW" b="0" dirty="0" smtClean="0"/>
              <a:t>)</a:t>
            </a:r>
            <a:r>
              <a:rPr lang="zh-TW" altLang="en-US" b="0" dirty="0" smtClean="0"/>
              <a:t>學</a:t>
            </a:r>
            <a:r>
              <a:rPr lang="zh-TW" altLang="en-US" b="0" dirty="0"/>
              <a:t>學生成績評量準則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dirty="0" smtClean="0"/>
              <a:t>依據中華民國</a:t>
            </a:r>
            <a:r>
              <a:rPr lang="en-US" altLang="zh-TW" dirty="0" smtClean="0"/>
              <a:t>101</a:t>
            </a:r>
            <a:r>
              <a:rPr lang="zh-TW" altLang="en-US" dirty="0" smtClean="0"/>
              <a:t>年</a:t>
            </a:r>
            <a:r>
              <a:rPr lang="en-US" altLang="zh-TW" dirty="0" smtClean="0"/>
              <a:t>5</a:t>
            </a:r>
            <a:r>
              <a:rPr lang="zh-TW" altLang="en-US" dirty="0" smtClean="0"/>
              <a:t>月</a:t>
            </a:r>
            <a:r>
              <a:rPr lang="en-US" altLang="zh-TW" dirty="0" smtClean="0"/>
              <a:t>7</a:t>
            </a:r>
            <a:r>
              <a:rPr lang="zh-TW" altLang="en-US" dirty="0" smtClean="0"/>
              <a:t>日</a:t>
            </a:r>
            <a:r>
              <a:rPr lang="zh-TW" altLang="en-US" dirty="0"/>
              <a:t>教育部臺參字</a:t>
            </a:r>
            <a:r>
              <a:rPr lang="zh-TW" altLang="en-US" dirty="0" smtClean="0"/>
              <a:t>第</a:t>
            </a:r>
            <a:r>
              <a:rPr lang="en-US" altLang="zh-TW" dirty="0" err="1" smtClean="0"/>
              <a:t>1010079561B</a:t>
            </a:r>
            <a:r>
              <a:rPr lang="en-US" altLang="zh-TW" dirty="0" smtClean="0"/>
              <a:t> </a:t>
            </a:r>
            <a:r>
              <a:rPr lang="zh-TW" altLang="en-US" dirty="0" smtClean="0"/>
              <a:t>號令</a:t>
            </a:r>
            <a:endParaRPr lang="en-US" altLang="zh-TW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altLang="zh-TW" dirty="0" smtClean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dirty="0"/>
              <a:t>等第與</a:t>
            </a:r>
            <a:r>
              <a:rPr lang="zh-TW" altLang="en-US" dirty="0" smtClean="0"/>
              <a:t>分數</a:t>
            </a:r>
            <a:r>
              <a:rPr lang="zh-TW" altLang="en-US" dirty="0"/>
              <a:t>之轉換如下：</a:t>
            </a:r>
          </a:p>
          <a:p>
            <a:pPr algn="l"/>
            <a:r>
              <a:rPr lang="en-US" altLang="zh-TW" dirty="0" smtClean="0"/>
              <a:t>	</a:t>
            </a:r>
            <a:r>
              <a:rPr lang="zh-TW" altLang="en-US" dirty="0" smtClean="0"/>
              <a:t>優等</a:t>
            </a:r>
            <a:r>
              <a:rPr lang="zh-TW" altLang="en-US" dirty="0"/>
              <a:t>：九十分以上。</a:t>
            </a:r>
          </a:p>
          <a:p>
            <a:pPr algn="l"/>
            <a:r>
              <a:rPr lang="en-US" altLang="zh-TW" dirty="0" smtClean="0"/>
              <a:t>	</a:t>
            </a:r>
            <a:r>
              <a:rPr lang="zh-TW" altLang="en-US" dirty="0" smtClean="0"/>
              <a:t>甲等</a:t>
            </a:r>
            <a:r>
              <a:rPr lang="zh-TW" altLang="en-US" dirty="0"/>
              <a:t>：八十分以上未滿九十分。</a:t>
            </a:r>
          </a:p>
          <a:p>
            <a:pPr algn="l"/>
            <a:r>
              <a:rPr lang="en-US" altLang="zh-TW" dirty="0" smtClean="0"/>
              <a:t>	</a:t>
            </a:r>
            <a:r>
              <a:rPr lang="zh-TW" altLang="en-US" dirty="0" smtClean="0"/>
              <a:t>乙等</a:t>
            </a:r>
            <a:r>
              <a:rPr lang="zh-TW" altLang="en-US" dirty="0"/>
              <a:t>：七十分以上未滿八十分。</a:t>
            </a:r>
          </a:p>
          <a:p>
            <a:pPr algn="l"/>
            <a:r>
              <a:rPr lang="en-US" altLang="zh-TW" dirty="0" smtClean="0"/>
              <a:t>	</a:t>
            </a:r>
            <a:r>
              <a:rPr lang="zh-TW" altLang="en-US" b="1" dirty="0" smtClean="0">
                <a:solidFill>
                  <a:srgbClr val="FF0000"/>
                </a:solidFill>
              </a:rPr>
              <a:t>丙等</a:t>
            </a:r>
            <a:r>
              <a:rPr lang="zh-TW" altLang="en-US" b="1" dirty="0">
                <a:solidFill>
                  <a:srgbClr val="FF0000"/>
                </a:solidFill>
              </a:rPr>
              <a:t>：六十分以上未滿七十分。</a:t>
            </a:r>
          </a:p>
          <a:p>
            <a:pPr algn="l"/>
            <a:r>
              <a:rPr lang="en-US" altLang="zh-TW" dirty="0" smtClean="0"/>
              <a:t>	</a:t>
            </a:r>
            <a:r>
              <a:rPr lang="zh-TW" altLang="en-US" dirty="0" smtClean="0"/>
              <a:t>丁等</a:t>
            </a:r>
            <a:r>
              <a:rPr lang="zh-TW" altLang="en-US" dirty="0"/>
              <a:t>：未滿六十分。</a:t>
            </a:r>
          </a:p>
          <a:p>
            <a:pPr algn="l"/>
            <a:r>
              <a:rPr lang="en-US" altLang="zh-TW" dirty="0" smtClean="0"/>
              <a:t>	</a:t>
            </a:r>
            <a:r>
              <a:rPr lang="zh-TW" altLang="en-US" dirty="0" smtClean="0"/>
              <a:t>前項</a:t>
            </a:r>
            <a:r>
              <a:rPr lang="zh-TW" altLang="en-US" dirty="0"/>
              <a:t>等第，</a:t>
            </a:r>
            <a:r>
              <a:rPr lang="zh-TW" altLang="en-US" b="1" dirty="0">
                <a:solidFill>
                  <a:srgbClr val="FF0000"/>
                </a:solidFill>
              </a:rPr>
              <a:t>以丙等為表現及格之基準。</a:t>
            </a:r>
          </a:p>
        </p:txBody>
      </p:sp>
    </p:spTree>
    <p:extLst>
      <p:ext uri="{BB962C8B-B14F-4D97-AF65-F5344CB8AC3E}">
        <p14:creationId xmlns:p14="http://schemas.microsoft.com/office/powerpoint/2010/main" val="352777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0" dirty="0"/>
              <a:t>國民中</a:t>
            </a:r>
            <a:r>
              <a:rPr lang="en-US" altLang="zh-TW" b="0" dirty="0"/>
              <a:t>(</a:t>
            </a:r>
            <a:r>
              <a:rPr lang="zh-TW" altLang="en-US" b="0" dirty="0"/>
              <a:t>小</a:t>
            </a:r>
            <a:r>
              <a:rPr lang="en-US" altLang="zh-TW" b="0" dirty="0"/>
              <a:t>)</a:t>
            </a:r>
            <a:r>
              <a:rPr lang="zh-TW" altLang="en-US" b="0" dirty="0"/>
              <a:t>學學生成績評量準則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dirty="0"/>
              <a:t>國民中小學學生修業期滿，符合下列規定者，為成績及格由學校發給畢業證書；未達畢業</a:t>
            </a:r>
          </a:p>
          <a:p>
            <a:pPr algn="l"/>
            <a:r>
              <a:rPr lang="zh-TW" altLang="en-US" dirty="0"/>
              <a:t> </a:t>
            </a:r>
            <a:r>
              <a:rPr lang="zh-TW" altLang="en-US" dirty="0" smtClean="0"/>
              <a:t>     標準</a:t>
            </a:r>
            <a:r>
              <a:rPr lang="zh-TW" altLang="en-US" dirty="0"/>
              <a:t>者，發給修業證明書：</a:t>
            </a:r>
          </a:p>
          <a:p>
            <a:pPr algn="l"/>
            <a:r>
              <a:rPr lang="zh-TW" altLang="en-US" dirty="0"/>
              <a:t>一、學習期間扣除學校核可之公、喪、病假，</a:t>
            </a:r>
            <a:r>
              <a:rPr lang="zh-TW" altLang="en-US" dirty="0" smtClean="0"/>
              <a:t>上 </a:t>
            </a:r>
            <a:endParaRPr lang="en-US" altLang="zh-TW" dirty="0" smtClean="0"/>
          </a:p>
          <a:p>
            <a:pPr algn="l"/>
            <a:r>
              <a:rPr lang="zh-TW" altLang="en-US" dirty="0"/>
              <a:t> </a:t>
            </a:r>
            <a:r>
              <a:rPr lang="zh-TW" altLang="en-US" dirty="0" smtClean="0"/>
              <a:t>        課</a:t>
            </a:r>
            <a:r>
              <a:rPr lang="zh-TW" altLang="en-US" dirty="0"/>
              <a:t>總</a:t>
            </a:r>
            <a:r>
              <a:rPr lang="zh-TW" altLang="en-US" dirty="0">
                <a:solidFill>
                  <a:srgbClr val="FF0000"/>
                </a:solidFill>
              </a:rPr>
              <a:t>出席率至少達三分之二以上</a:t>
            </a:r>
            <a:r>
              <a:rPr lang="zh-TW" altLang="en-US" dirty="0"/>
              <a:t>，且經獎</a:t>
            </a:r>
          </a:p>
          <a:p>
            <a:pPr algn="l"/>
            <a:r>
              <a:rPr lang="zh-TW" altLang="en-US" dirty="0"/>
              <a:t> </a:t>
            </a:r>
            <a:r>
              <a:rPr lang="zh-TW" altLang="en-US" dirty="0" smtClean="0"/>
              <a:t>        懲</a:t>
            </a:r>
            <a:r>
              <a:rPr lang="zh-TW" altLang="en-US" dirty="0"/>
              <a:t>抵銷後，</a:t>
            </a:r>
            <a:r>
              <a:rPr lang="zh-TW" altLang="en-US" dirty="0">
                <a:solidFill>
                  <a:srgbClr val="FF0000"/>
                </a:solidFill>
              </a:rPr>
              <a:t>未滿三大過</a:t>
            </a:r>
            <a:r>
              <a:rPr lang="zh-TW" altLang="en-US" dirty="0"/>
              <a:t>。</a:t>
            </a:r>
          </a:p>
          <a:p>
            <a:pPr algn="l"/>
            <a:r>
              <a:rPr lang="zh-TW" altLang="en-US" dirty="0"/>
              <a:t>二、</a:t>
            </a:r>
            <a:r>
              <a:rPr lang="zh-TW" altLang="en-US" b="1" dirty="0">
                <a:solidFill>
                  <a:srgbClr val="FF0000"/>
                </a:solidFill>
              </a:rPr>
              <a:t>七大學習領域有</a:t>
            </a:r>
            <a:r>
              <a:rPr lang="zh-TW" altLang="en-US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四大學習領域</a:t>
            </a:r>
            <a:r>
              <a:rPr lang="zh-TW" altLang="en-US" b="1" dirty="0">
                <a:solidFill>
                  <a:srgbClr val="FF0000"/>
                </a:solidFill>
              </a:rPr>
              <a:t>以上</a:t>
            </a:r>
            <a:r>
              <a:rPr lang="zh-TW" altLang="en-US" dirty="0"/>
              <a:t>畢業總</a:t>
            </a:r>
            <a:r>
              <a:rPr lang="zh-TW" altLang="en-US" dirty="0" smtClean="0"/>
              <a:t>平</a:t>
            </a:r>
            <a:endParaRPr lang="en-US" altLang="zh-TW" dirty="0" smtClean="0"/>
          </a:p>
          <a:p>
            <a:pPr algn="l"/>
            <a:r>
              <a:rPr lang="zh-TW" altLang="en-US" dirty="0"/>
              <a:t> </a:t>
            </a:r>
            <a:r>
              <a:rPr lang="zh-TW" altLang="en-US" dirty="0" smtClean="0"/>
              <a:t>        均</a:t>
            </a:r>
            <a:r>
              <a:rPr lang="zh-TW" altLang="en-US" dirty="0"/>
              <a:t>成績丙等以上。</a:t>
            </a:r>
          </a:p>
          <a:p>
            <a:pPr algn="l"/>
            <a:r>
              <a:rPr lang="zh-TW" altLang="en-US" dirty="0"/>
              <a:t>前項規定，自</a:t>
            </a:r>
            <a:r>
              <a:rPr lang="zh-TW" altLang="en-US" dirty="0" smtClean="0"/>
              <a:t>中華民國</a:t>
            </a:r>
            <a:r>
              <a:rPr lang="en-US" altLang="zh-TW" dirty="0" smtClean="0">
                <a:solidFill>
                  <a:srgbClr val="FF0000"/>
                </a:solidFill>
              </a:rPr>
              <a:t>101</a:t>
            </a:r>
            <a:r>
              <a:rPr lang="zh-TW" altLang="en-US" dirty="0" smtClean="0">
                <a:solidFill>
                  <a:srgbClr val="FF0000"/>
                </a:solidFill>
              </a:rPr>
              <a:t>年</a:t>
            </a:r>
            <a:r>
              <a:rPr lang="en-US" altLang="zh-TW" dirty="0" smtClean="0">
                <a:solidFill>
                  <a:srgbClr val="FF0000"/>
                </a:solidFill>
              </a:rPr>
              <a:t>8</a:t>
            </a:r>
            <a:r>
              <a:rPr lang="zh-TW" altLang="en-US" dirty="0" smtClean="0">
                <a:solidFill>
                  <a:srgbClr val="FF0000"/>
                </a:solidFill>
              </a:rPr>
              <a:t>月</a:t>
            </a:r>
            <a:r>
              <a:rPr lang="en-US" altLang="zh-TW" dirty="0" smtClean="0">
                <a:solidFill>
                  <a:srgbClr val="FF0000"/>
                </a:solidFill>
              </a:rPr>
              <a:t>1</a:t>
            </a:r>
            <a:r>
              <a:rPr lang="zh-TW" altLang="en-US" dirty="0" smtClean="0">
                <a:solidFill>
                  <a:srgbClr val="FF0000"/>
                </a:solidFill>
              </a:rPr>
              <a:t>日</a:t>
            </a:r>
            <a:r>
              <a:rPr lang="zh-TW" altLang="en-US" dirty="0">
                <a:solidFill>
                  <a:srgbClr val="FF0000"/>
                </a:solidFill>
              </a:rPr>
              <a:t>以後入學國民中小學之學生適用之。</a:t>
            </a:r>
          </a:p>
        </p:txBody>
      </p:sp>
    </p:spTree>
    <p:extLst>
      <p:ext uri="{BB962C8B-B14F-4D97-AF65-F5344CB8AC3E}">
        <p14:creationId xmlns:p14="http://schemas.microsoft.com/office/powerpoint/2010/main" val="18838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七大學習領域</a:t>
            </a:r>
            <a:endParaRPr lang="zh-TW" altLang="en-US" dirty="0"/>
          </a:p>
        </p:txBody>
      </p:sp>
      <p:sp>
        <p:nvSpPr>
          <p:cNvPr id="16" name="內容版面配置區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zh-TW" altLang="en-US" dirty="0" smtClean="0"/>
              <a:t>七大學習領域有</a:t>
            </a:r>
            <a:r>
              <a:rPr lang="zh-TW" altLang="en-US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四大學習領域以上</a:t>
            </a:r>
            <a:r>
              <a:rPr lang="zh-TW" altLang="en-US" dirty="0" smtClean="0"/>
              <a:t>及格：</a:t>
            </a:r>
            <a:endParaRPr lang="zh-TW" altLang="en-US" dirty="0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2292911"/>
              </p:ext>
            </p:extLst>
          </p:nvPr>
        </p:nvGraphicFramePr>
        <p:xfrm>
          <a:off x="611560" y="2924944"/>
          <a:ext cx="8028176" cy="88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88"/>
                <a:gridCol w="792088"/>
                <a:gridCol w="756000"/>
                <a:gridCol w="756000"/>
                <a:gridCol w="756000"/>
                <a:gridCol w="1476000"/>
                <a:gridCol w="1476000"/>
                <a:gridCol w="1224000"/>
              </a:tblGrid>
              <a:tr h="488072"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語文領域</a:t>
                      </a:r>
                      <a:endParaRPr lang="zh-TW" altLang="en-US" sz="20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數學</a:t>
                      </a:r>
                      <a:endParaRPr lang="zh-TW" altLang="en-US" sz="20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自然</a:t>
                      </a:r>
                      <a:endParaRPr lang="zh-TW" altLang="en-US" sz="20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社會</a:t>
                      </a:r>
                      <a:endParaRPr lang="zh-TW" altLang="en-US" sz="20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藝術與人文</a:t>
                      </a:r>
                      <a:endParaRPr lang="zh-TW" altLang="en-US" sz="20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健康與體育</a:t>
                      </a:r>
                      <a:endParaRPr lang="zh-TW" altLang="en-US" sz="2000" b="1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b="1" dirty="0" smtClean="0"/>
                        <a:t>綜合活動</a:t>
                      </a:r>
                      <a:endParaRPr lang="zh-TW" altLang="en-US" sz="2000" b="1" dirty="0"/>
                    </a:p>
                  </a:txBody>
                  <a:tcPr anchor="ctr"/>
                </a:tc>
              </a:tr>
              <a:tr h="368032">
                <a:tc>
                  <a:txBody>
                    <a:bodyPr/>
                    <a:lstStyle/>
                    <a:p>
                      <a:pPr marL="0" marR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/>
                        <a:t>國文</a:t>
                      </a:r>
                      <a:endParaRPr lang="zh-TW" alt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33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dirty="0" smtClean="0"/>
                        <a:t>英文</a:t>
                      </a:r>
                      <a:endParaRPr lang="zh-TW" altLang="en-US" sz="2000" b="1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矩形 6"/>
          <p:cNvSpPr/>
          <p:nvPr/>
        </p:nvSpPr>
        <p:spPr>
          <a:xfrm>
            <a:off x="7524328" y="2708920"/>
            <a:ext cx="1008112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6012160" y="2708920"/>
            <a:ext cx="1296144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4572000" y="2708920"/>
            <a:ext cx="1296144" cy="136815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683568" y="2708920"/>
            <a:ext cx="1440160" cy="1368152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2267744" y="2708920"/>
            <a:ext cx="576064" cy="1368152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3059832" y="2708920"/>
            <a:ext cx="576064" cy="1368152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3815916" y="2708920"/>
            <a:ext cx="576064" cy="1368152"/>
          </a:xfrm>
          <a:prstGeom prst="rect">
            <a:avLst/>
          </a:prstGeom>
          <a:noFill/>
          <a:ln w="57150">
            <a:solidFill>
              <a:srgbClr val="7030A0"/>
            </a:solidFill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611560" y="4293096"/>
            <a:ext cx="3816424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dist"/>
            <a:r>
              <a:rPr lang="zh-TW" altLang="en-US" dirty="0" smtClean="0">
                <a:solidFill>
                  <a:srgbClr val="FF0000"/>
                </a:solidFill>
              </a:rPr>
              <a:t>至少需再有</a:t>
            </a:r>
            <a:r>
              <a:rPr lang="zh-TW" altLang="en-US" dirty="0">
                <a:solidFill>
                  <a:srgbClr val="FF0000"/>
                </a:solidFill>
              </a:rPr>
              <a:t>一</a:t>
            </a:r>
            <a:r>
              <a:rPr lang="zh-TW" altLang="en-US" dirty="0" smtClean="0">
                <a:solidFill>
                  <a:srgbClr val="FF0000"/>
                </a:solidFill>
              </a:rPr>
              <a:t>領域及格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3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0040" y="1916832"/>
            <a:ext cx="7772400" cy="1362075"/>
          </a:xfrm>
        </p:spPr>
        <p:txBody>
          <a:bodyPr>
            <a:noAutofit/>
          </a:bodyPr>
          <a:lstStyle/>
          <a:p>
            <a:r>
              <a:rPr lang="zh-TW" altLang="en-US" sz="72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簡報</a:t>
            </a:r>
            <a:r>
              <a:rPr lang="zh-TW" altLang="en-US" sz="72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結束</a:t>
            </a:r>
            <a:r>
              <a:rPr lang="en-US" altLang="zh-TW" sz="72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72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7200" dirty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7200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      謝謝聆聽</a:t>
            </a:r>
            <a:endParaRPr lang="zh-TW" altLang="en-US" sz="7200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746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教育會考怎麼考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9239785"/>
              </p:ext>
            </p:extLst>
          </p:nvPr>
        </p:nvGraphicFramePr>
        <p:xfrm>
          <a:off x="755650" y="1485033"/>
          <a:ext cx="7704138" cy="5040311"/>
        </p:xfrm>
        <a:graphic>
          <a:graphicData uri="http://schemas.openxmlformats.org/drawingml/2006/table">
            <a:tbl>
              <a:tblPr/>
              <a:tblGrid>
                <a:gridCol w="1703021"/>
                <a:gridCol w="2189597"/>
                <a:gridCol w="2027405"/>
                <a:gridCol w="1784115"/>
              </a:tblGrid>
              <a:tr h="6283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考試科目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題型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題數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考試時間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1D0"/>
                    </a:solidFill>
                  </a:tcPr>
                </a:tc>
              </a:tr>
              <a:tr h="55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國　文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45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英</a:t>
                      </a:r>
                      <a:r>
                        <a:rPr lang="en-US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  </a:t>
                      </a:r>
                      <a:r>
                        <a:rPr lang="zh-TW" sz="2400" b="1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語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（閱讀）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45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C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60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r>
                        <a:rPr lang="zh-TW" sz="2400" kern="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400" kern="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（聽力）</a:t>
                      </a:r>
                      <a:endParaRPr lang="zh-TW" sz="2400" kern="100" dirty="0">
                        <a:solidFill>
                          <a:srgbClr val="0070C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C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25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9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數　學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25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30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C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80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9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非選擇題</a:t>
                      </a:r>
                      <a:endParaRPr lang="zh-TW" sz="2400" kern="100" dirty="0">
                        <a:solidFill>
                          <a:srgbClr val="0070C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r>
                        <a:rPr lang="zh-TW" sz="2400" kern="0" dirty="0" smtClea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55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社　會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60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自　然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4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選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～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60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70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149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寫作測驗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0" dirty="0">
                          <a:solidFill>
                            <a:srgbClr val="0070C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引導寫作</a:t>
                      </a:r>
                      <a:endParaRPr lang="zh-TW" sz="2400" kern="100" dirty="0">
                        <a:solidFill>
                          <a:srgbClr val="0070C0"/>
                        </a:solidFill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r>
                        <a:rPr lang="zh-TW" sz="2400" kern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題</a:t>
                      </a:r>
                      <a:endParaRPr lang="zh-TW" sz="24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C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50</a:t>
                      </a:r>
                      <a:r>
                        <a:rPr lang="zh-TW" sz="2400" kern="0" dirty="0">
                          <a:solidFill>
                            <a:srgbClr val="000000"/>
                          </a:solidFill>
                          <a:latin typeface="Times New Roman"/>
                          <a:ea typeface="標楷體"/>
                          <a:cs typeface="Times New Roman"/>
                        </a:rPr>
                        <a:t>分鐘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9048" marR="19048" marT="19049" marB="19049" anchor="ctr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橢圓 2"/>
          <p:cNvSpPr/>
          <p:nvPr/>
        </p:nvSpPr>
        <p:spPr>
          <a:xfrm>
            <a:off x="2267744" y="3140968"/>
            <a:ext cx="24482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2267744" y="4221088"/>
            <a:ext cx="2448272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7809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教育會考何時考</a:t>
            </a:r>
          </a:p>
        </p:txBody>
      </p:sp>
      <p:graphicFrame>
        <p:nvGraphicFramePr>
          <p:cNvPr id="4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4749815"/>
              </p:ext>
            </p:extLst>
          </p:nvPr>
        </p:nvGraphicFramePr>
        <p:xfrm>
          <a:off x="468313" y="1471883"/>
          <a:ext cx="8280400" cy="5197477"/>
        </p:xfrm>
        <a:graphic>
          <a:graphicData uri="http://schemas.openxmlformats.org/drawingml/2006/table">
            <a:tbl>
              <a:tblPr/>
              <a:tblGrid>
                <a:gridCol w="2070100"/>
                <a:gridCol w="2070100"/>
                <a:gridCol w="2070100"/>
                <a:gridCol w="2070100"/>
              </a:tblGrid>
              <a:tr h="457211"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altLang="zh-TW" sz="2400" b="1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104</a:t>
                      </a:r>
                      <a:r>
                        <a:rPr lang="zh-TW" altLang="en-US" sz="2400" b="1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en-US" sz="2400" b="1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5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月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16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日（六）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altLang="zh-TW" sz="2400" b="1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104</a:t>
                      </a:r>
                      <a:r>
                        <a:rPr lang="zh-TW" altLang="en-US" sz="2400" b="1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年</a:t>
                      </a:r>
                      <a:r>
                        <a:rPr lang="en-US" sz="2400" b="1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5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月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17</a:t>
                      </a: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日（日）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148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08:20-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08:30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考試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說明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08:20-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08:30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考試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說明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5721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08:30-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09:40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社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    </a:t>
                      </a:r>
                      <a:r>
                        <a:rPr lang="zh-TW" sz="2400" b="1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會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08:30-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09:40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自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    </a:t>
                      </a:r>
                      <a:r>
                        <a:rPr lang="zh-TW" sz="2400" b="1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然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41148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09:40-</a:t>
                      </a:r>
                      <a:r>
                        <a:rPr lang="zh-TW" sz="20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10:20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休息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09:40-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10:20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休息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48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10:20-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10:30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考試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說明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10:20-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10:30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考試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說明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1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10:30-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11:50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數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    </a:t>
                      </a:r>
                      <a:r>
                        <a:rPr lang="zh-TW" sz="2400" b="1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學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10:30-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11:30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英語（閱讀</a:t>
                      </a:r>
                      <a:r>
                        <a:rPr lang="zh-TW" sz="2400" b="1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）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1148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11:50-</a:t>
                      </a:r>
                      <a:r>
                        <a:rPr lang="zh-TW" sz="20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13:40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午休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新細明體"/>
                          <a:cs typeface="Times New Roman"/>
                        </a:rPr>
                        <a:t> 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11:30-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12:00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休息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1148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13:40-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13:50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考試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說明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12:00-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12:05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考試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說明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5721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13:50-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15:00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國</a:t>
                      </a:r>
                      <a:r>
                        <a:rPr lang="en-US" sz="24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    </a:t>
                      </a:r>
                      <a:r>
                        <a:rPr lang="zh-TW" sz="2400" b="1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文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12:05-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12:30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英語（聽力</a:t>
                      </a:r>
                      <a:r>
                        <a:rPr lang="zh-TW" sz="2400" b="1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）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4253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15:00-</a:t>
                      </a:r>
                      <a:r>
                        <a:rPr lang="zh-TW" sz="20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15:40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休息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11482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15:40-</a:t>
                      </a: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　</a:t>
                      </a:r>
                      <a:r>
                        <a:rPr lang="en-US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15:50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000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考試</a:t>
                      </a:r>
                      <a:r>
                        <a:rPr lang="zh-TW" sz="2000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說明</a:t>
                      </a:r>
                      <a:endParaRPr lang="zh-TW" sz="20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2000" kern="100" dirty="0">
                        <a:solidFill>
                          <a:srgbClr val="000000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2000" kern="100" dirty="0">
                        <a:solidFill>
                          <a:srgbClr val="000000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17779" marR="17779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11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15:50-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標楷體"/>
                          <a:ea typeface="標楷體"/>
                          <a:cs typeface="Times New Roman"/>
                          <a:sym typeface="Wingdings"/>
                        </a:rPr>
                        <a:t></a:t>
                      </a:r>
                      <a:r>
                        <a:rPr lang="en-US" sz="2000" b="1" kern="10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16:40</a:t>
                      </a:r>
                      <a:endParaRPr lang="zh-TW" sz="20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TW" sz="2400" b="1" kern="100" dirty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寫作</a:t>
                      </a:r>
                      <a:r>
                        <a:rPr lang="zh-TW" sz="2400" b="1" kern="100" dirty="0" smtClean="0">
                          <a:solidFill>
                            <a:srgbClr val="000000"/>
                          </a:solidFill>
                          <a:latin typeface="Calibri"/>
                          <a:ea typeface="標楷體"/>
                          <a:cs typeface="Times New Roman"/>
                        </a:rPr>
                        <a:t>測驗</a:t>
                      </a:r>
                      <a:endParaRPr lang="zh-TW" sz="24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17779" marR="177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2000" kern="100">
                        <a:solidFill>
                          <a:srgbClr val="000000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17779" marR="17779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sz="2000" kern="100" dirty="0">
                        <a:solidFill>
                          <a:srgbClr val="000000"/>
                        </a:solidFill>
                        <a:latin typeface="Calibri"/>
                        <a:ea typeface="標楷體"/>
                        <a:cs typeface="Times New Roman"/>
                      </a:endParaRPr>
                    </a:p>
                  </a:txBody>
                  <a:tcPr marL="17779" marR="17779" marT="0" marB="0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橢圓 2"/>
          <p:cNvSpPr/>
          <p:nvPr/>
        </p:nvSpPr>
        <p:spPr>
          <a:xfrm>
            <a:off x="827584" y="1340768"/>
            <a:ext cx="324036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5076056" y="1340768"/>
            <a:ext cx="324036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02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成績</a:t>
            </a:r>
            <a:r>
              <a:rPr lang="zh-TW" altLang="en-US" dirty="0" smtClean="0"/>
              <a:t>計算</a:t>
            </a:r>
            <a:r>
              <a:rPr lang="en-US" altLang="zh-TW" dirty="0" smtClean="0"/>
              <a:t>(1)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681681"/>
              </p:ext>
            </p:extLst>
          </p:nvPr>
        </p:nvGraphicFramePr>
        <p:xfrm>
          <a:off x="539552" y="1412776"/>
          <a:ext cx="8064499" cy="4328640"/>
        </p:xfrm>
        <a:graphic>
          <a:graphicData uri="http://schemas.openxmlformats.org/drawingml/2006/table">
            <a:tbl>
              <a:tblPr/>
              <a:tblGrid>
                <a:gridCol w="431800"/>
                <a:gridCol w="936352"/>
                <a:gridCol w="1906331"/>
                <a:gridCol w="2395008"/>
                <a:gridCol w="2395008"/>
              </a:tblGrid>
              <a:tr h="54864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   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等</a:t>
                      </a:r>
                      <a:r>
                        <a:rPr kumimoji="0" lang="zh-TW" alt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級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考試科目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精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熟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(A)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基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礎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(B)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待加強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(C)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國　文</a:t>
                      </a:r>
                      <a:endParaRPr kumimoji="0" 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 rowSpan="2"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英語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</a:t>
                      </a:r>
                      <a:r>
                        <a:rPr kumimoji="0" 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聽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   </a:t>
                      </a:r>
                      <a:r>
                        <a:rPr kumimoji="0" 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力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基礎（含以上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 </a:t>
                      </a:r>
                      <a:r>
                        <a:rPr kumimoji="0" 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）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待加強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閱</a:t>
                      </a:r>
                      <a:r>
                        <a:rPr kumimoji="0" lang="zh-TW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   </a:t>
                      </a:r>
                      <a:r>
                        <a:rPr kumimoji="0" lang="zh-TW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讀</a:t>
                      </a: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 rowSpan="2">
                  <a:txBody>
                    <a:bodyPr/>
                    <a:lstStyle/>
                    <a:p>
                      <a:pPr marL="0" marR="0" lvl="0" indent="0" algn="di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數學</a:t>
                      </a: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選   擇</a:t>
                      </a:r>
                      <a:endParaRPr kumimoji="0" lang="en-US" alt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非選擇</a:t>
                      </a: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(2</a:t>
                      </a: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題</a:t>
                      </a: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每題</a:t>
                      </a:r>
                      <a:r>
                        <a:rPr kumimoji="0" lang="en-US" altLang="zh-TW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3</a:t>
                      </a:r>
                      <a:r>
                        <a:rPr kumimoji="0" lang="zh-TW" altLang="en-US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分</a:t>
                      </a:r>
                      <a:endParaRPr kumimoji="0" lang="zh-TW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社　會</a:t>
                      </a:r>
                      <a:endParaRPr kumimoji="0" 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000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標楷體" pitchFamily="65" charset="-120"/>
                          <a:cs typeface="Times New Roman" pitchFamily="18" charset="0"/>
                        </a:rPr>
                        <a:t>自　然</a:t>
                      </a:r>
                      <a:endParaRPr kumimoji="0" lang="zh-TW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19878" marR="19878" marT="0" marB="0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橢圓 2"/>
          <p:cNvSpPr/>
          <p:nvPr/>
        </p:nvSpPr>
        <p:spPr>
          <a:xfrm>
            <a:off x="2195736" y="1412776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355976" y="1412776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804248" y="1412776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3347864" y="2492896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6804248" y="2492896"/>
            <a:ext cx="1296144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899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成績計算</a:t>
            </a:r>
            <a:r>
              <a:rPr lang="en-US" altLang="zh-TW" dirty="0" smtClean="0"/>
              <a:t>(2)</a:t>
            </a:r>
            <a:endParaRPr lang="zh-TW" altLang="en-US" dirty="0"/>
          </a:p>
        </p:txBody>
      </p:sp>
      <p:sp>
        <p:nvSpPr>
          <p:cNvPr id="7" name="內容版面配置區 6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736304"/>
          </a:xfrm>
        </p:spPr>
        <p:txBody>
          <a:bodyPr>
            <a:normAutofit/>
          </a:bodyPr>
          <a:lstStyle/>
          <a:p>
            <a:pPr algn="l"/>
            <a:r>
              <a:rPr lang="zh-TW" altLang="en-US" dirty="0" smtClean="0"/>
              <a:t>數學非選擇題：</a:t>
            </a:r>
            <a:endParaRPr lang="en-US" altLang="zh-TW" dirty="0" smtClean="0"/>
          </a:p>
          <a:p>
            <a:pPr marL="514350" indent="-514350" algn="l">
              <a:buAutoNum type="arabicPeriod"/>
            </a:pPr>
            <a:r>
              <a:rPr lang="zh-TW" altLang="zh-TW" dirty="0" smtClean="0">
                <a:ea typeface="標楷體" pitchFamily="65" charset="-120"/>
              </a:rPr>
              <a:t>評量</a:t>
            </a:r>
            <a:r>
              <a:rPr lang="zh-TW" altLang="zh-TW" dirty="0">
                <a:ea typeface="標楷體" pitchFamily="65" charset="-120"/>
              </a:rPr>
              <a:t>學生運用數學知識</a:t>
            </a:r>
            <a:r>
              <a:rPr lang="zh-TW" altLang="zh-TW" dirty="0">
                <a:solidFill>
                  <a:srgbClr val="FF0000"/>
                </a:solidFill>
                <a:ea typeface="標楷體" pitchFamily="65" charset="-120"/>
              </a:rPr>
              <a:t>解題</a:t>
            </a:r>
            <a:r>
              <a:rPr lang="zh-TW" altLang="zh-TW" dirty="0">
                <a:ea typeface="標楷體" pitchFamily="65" charset="-120"/>
              </a:rPr>
              <a:t>，並</a:t>
            </a:r>
            <a:r>
              <a:rPr lang="zh-TW" altLang="zh-TW" dirty="0">
                <a:solidFill>
                  <a:srgbClr val="FF0000"/>
                </a:solidFill>
                <a:ea typeface="標楷體" pitchFamily="65" charset="-120"/>
              </a:rPr>
              <a:t>表達</a:t>
            </a:r>
            <a:r>
              <a:rPr lang="zh-TW" altLang="zh-TW" dirty="0">
                <a:ea typeface="標楷體" pitchFamily="65" charset="-120"/>
              </a:rPr>
              <a:t>其解題</a:t>
            </a:r>
            <a:r>
              <a:rPr lang="zh-TW" altLang="zh-TW" dirty="0">
                <a:solidFill>
                  <a:srgbClr val="FF0000"/>
                </a:solidFill>
                <a:ea typeface="標楷體" pitchFamily="65" charset="-120"/>
              </a:rPr>
              <a:t>思維過程</a:t>
            </a:r>
            <a:r>
              <a:rPr lang="zh-TW" altLang="zh-TW" dirty="0">
                <a:ea typeface="標楷體" pitchFamily="65" charset="-120"/>
              </a:rPr>
              <a:t>與說明理由的能力</a:t>
            </a:r>
            <a:r>
              <a:rPr lang="zh-TW" altLang="zh-TW" dirty="0" smtClean="0">
                <a:ea typeface="標楷體" pitchFamily="65" charset="-120"/>
              </a:rPr>
              <a:t>。</a:t>
            </a:r>
            <a:endParaRPr lang="en-US" altLang="zh-TW" dirty="0" smtClean="0">
              <a:ea typeface="標楷體" pitchFamily="65" charset="-120"/>
            </a:endParaRPr>
          </a:p>
          <a:p>
            <a:pPr marL="514350" indent="-514350" algn="l">
              <a:buFont typeface="Arial" panose="020B0604020202020204" pitchFamily="34" charset="0"/>
              <a:buAutoNum type="arabicPeriod"/>
            </a:pPr>
            <a:r>
              <a:rPr lang="zh-TW" altLang="en-US" dirty="0">
                <a:ea typeface="標楷體" pitchFamily="65" charset="-120"/>
              </a:rPr>
              <a:t>評閱</a:t>
            </a:r>
            <a:r>
              <a:rPr lang="zh-TW" altLang="zh-TW" dirty="0">
                <a:ea typeface="標楷體" pitchFamily="65" charset="-120"/>
              </a:rPr>
              <a:t>學生解題過程中擬定</a:t>
            </a:r>
            <a:r>
              <a:rPr lang="zh-TW" altLang="zh-TW" dirty="0">
                <a:solidFill>
                  <a:srgbClr val="FF0000"/>
                </a:solidFill>
                <a:ea typeface="標楷體" pitchFamily="65" charset="-120"/>
              </a:rPr>
              <a:t>「策略」的適切性</a:t>
            </a:r>
            <a:r>
              <a:rPr lang="zh-TW" altLang="zh-TW" dirty="0">
                <a:ea typeface="標楷體" pitchFamily="65" charset="-120"/>
              </a:rPr>
              <a:t>，及</a:t>
            </a:r>
            <a:r>
              <a:rPr lang="zh-TW" altLang="zh-TW" dirty="0">
                <a:solidFill>
                  <a:srgbClr val="FF0000"/>
                </a:solidFill>
                <a:ea typeface="標楷體" pitchFamily="65" charset="-120"/>
              </a:rPr>
              <a:t>過程「表達」的合理、完整性。</a:t>
            </a:r>
            <a:endParaRPr lang="en-US" altLang="zh-TW" dirty="0">
              <a:ea typeface="標楷體" pitchFamily="65" charset="-120"/>
            </a:endParaRPr>
          </a:p>
          <a:p>
            <a:pPr algn="l"/>
            <a:endParaRPr lang="en-US" altLang="zh-TW" dirty="0">
              <a:ea typeface="標楷體" pitchFamily="65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15798"/>
              </p:ext>
            </p:extLst>
          </p:nvPr>
        </p:nvGraphicFramePr>
        <p:xfrm>
          <a:off x="611560" y="4227759"/>
          <a:ext cx="7920880" cy="2441601"/>
        </p:xfrm>
        <a:graphic>
          <a:graphicData uri="http://schemas.openxmlformats.org/drawingml/2006/table">
            <a:tbl>
              <a:tblPr/>
              <a:tblGrid>
                <a:gridCol w="694599"/>
                <a:gridCol w="7226281"/>
              </a:tblGrid>
              <a:tr h="335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分數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358" marR="51358" marT="0" marB="0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規準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358" marR="51358" marT="0" marB="0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BAD3"/>
                    </a:solidFill>
                  </a:tcPr>
                </a:tc>
              </a:tr>
              <a:tr h="335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標楷體"/>
                          <a:cs typeface="Times New Roman"/>
                        </a:rPr>
                        <a:t>3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358" marR="51358" marT="0" marB="0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策略適切，且表達合理、完整。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358" marR="51358" marT="0" marB="0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標楷體"/>
                          <a:cs typeface="Times New Roman"/>
                        </a:rPr>
                        <a:t>2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358" marR="51358" marT="0" marB="0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策略適切，表達雖合理，大致完整，但出現計算錯誤。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策略適切，表達合理，大致完整，但沒有顯示部分步驟間的合理性。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358" marR="51358" marT="0" marB="0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17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標楷體"/>
                          <a:cs typeface="Times New Roman"/>
                        </a:rPr>
                        <a:t>1</a:t>
                      </a:r>
                      <a:endParaRPr lang="zh-TW" sz="1800" kern="10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358" marR="51358" marT="0" marB="0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策略適切，表達大致合理，但出現錯誤的引用。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策略方向正確，但缺乏嚴謹性，不足以解決題目</a:t>
                      </a:r>
                      <a:r>
                        <a:rPr lang="zh-TW" sz="1800" kern="100" dirty="0" smtClean="0">
                          <a:latin typeface="Times New Roman"/>
                          <a:ea typeface="標楷體"/>
                          <a:cs typeface="Times New Roman"/>
                        </a:rPr>
                        <a:t>問題。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策略方向正確，但未能完全將題目轉化成數學問題。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358" marR="51358" marT="0" marB="0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52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標楷體"/>
                          <a:cs typeface="Times New Roman"/>
                        </a:rPr>
                        <a:t>0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358" marR="51358" marT="0" marB="0" anchor="ctr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Times New Roman"/>
                          <a:ea typeface="標楷體"/>
                          <a:cs typeface="Times New Roman"/>
                        </a:rPr>
                        <a:t>策略模糊不清；解題過程空白或與題目無關。</a:t>
                      </a:r>
                      <a:endParaRPr lang="zh-TW" sz="1800" kern="100" dirty="0"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51358" marR="51358" marT="0" marB="0">
                    <a:lnL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313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橢圓 2"/>
          <p:cNvSpPr/>
          <p:nvPr/>
        </p:nvSpPr>
        <p:spPr>
          <a:xfrm>
            <a:off x="5148064" y="4797152"/>
            <a:ext cx="2016224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43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成績計算</a:t>
            </a:r>
            <a:r>
              <a:rPr lang="en-US" altLang="zh-TW" dirty="0" smtClean="0"/>
              <a:t>(3)</a:t>
            </a:r>
            <a:endParaRPr lang="zh-TW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315205"/>
              </p:ext>
            </p:extLst>
          </p:nvPr>
        </p:nvGraphicFramePr>
        <p:xfrm>
          <a:off x="892613" y="1080116"/>
          <a:ext cx="7063763" cy="5733260"/>
        </p:xfrm>
        <a:graphic>
          <a:graphicData uri="http://schemas.openxmlformats.org/drawingml/2006/table">
            <a:tbl>
              <a:tblPr/>
              <a:tblGrid>
                <a:gridCol w="733289"/>
                <a:gridCol w="1132440"/>
                <a:gridCol w="5198034"/>
              </a:tblGrid>
              <a:tr h="2034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級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  </a:t>
                      </a: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分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評分規準</a:t>
                      </a:r>
                      <a:endParaRPr kumimoji="0" lang="zh-TW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0282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六級分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六級分的文章是優秀的，這種文章明顯具有下列特徵：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013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立意取材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能依據題目及主旨選取適切材料，並能進一步闡述說明，以凸顯文章的主旨。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結構組織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文章結構完整，脈絡分明，內容前後連貫。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遣詞造句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能精確使用語詞，並有效運用各種句型使文句流暢。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錯別字、格式與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標點符號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幾乎沒有錯別字，及格式、標點符號運用上的錯誤。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82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五級分</a:t>
                      </a:r>
                      <a:endParaRPr kumimoji="0" 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五級分的文章在一般水準之上，這種文章明顯具有下列特徵：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1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立意取材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能依據題目及主旨選取適當材料，並能闡述說明主旨。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結構組織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文章結構完整，但偶有轉折不流暢之處。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遣詞造句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能正確使用語詞，並運用各種句型使文句通順。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錯別字、格式與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標點符號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少有錯別字，及格式、標點符號運用上的錯誤，但並不影響文意的表達。</a:t>
                      </a:r>
                      <a:endParaRPr kumimoji="0" 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82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四級分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四級分的文章已達一般水準，這種文章明顯具有下列特徵：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02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立意取材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能依據題目及主旨選取材料，尚能闡述說明主旨。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結構組織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文章結構大致完整，但偶有不連貫、轉折不清之處。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713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遣詞造句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能正確使用語詞，文意表達尚稱清楚，但有時會出現冗詞贅句；句型較無變化。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錯別字、格式與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標點符號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有一些錯別字，及格式、標點符號運用上的錯誤，但不至於造成理解上太大的困難。</a:t>
                      </a:r>
                      <a:endParaRPr kumimoji="0" 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82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三級分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三級分的文章在表達上是不充分的，這種文章明顯具有下列特徵：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975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立意取材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嘗試依據題目及主旨選取材料，但選取的材料不甚適當或發展不夠充分。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結構組織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文章結構鬆散；或前後不連貫。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遣詞造句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用字遣詞不太恰當，或出現錯誤；或冗詞贅句過多。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錯別字、格式與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標點符號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有一些錯別字，及格式、標點符號運用上的錯誤，以致造成理解上的困難。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82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二級分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二級分的文章在表達上呈現嚴重的問題，這種文章明顯具有下列特徵：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816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立意取材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雖嘗試依據題目及主旨選取材料，但所選取的材料不足，發展有限。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19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結構組織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文章結構不完整；或僅有單一段落，但可區分出結構。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遣詞造句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遣詞造句常有錯誤。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錯別字、格式與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標點符號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不太能掌握格式，不太會使用標點符號，錯別字頗多。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82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一級分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一級分的文章在表達上呈現極嚴重的問題，這種文章明顯具有下列特徵：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3031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立意取材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僅解釋題目或說明；或雖提及文章主題，但材料過於簡略或無法選取相關材料加以發展。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3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結構組織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沒有明顯的文章結構；或僅有單一段落，且不能辨認出結構。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93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遣詞造句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用字遣詞極不恰當，頗多錯誤；或文句支離破碎，難以理解。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3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錯別字、格式與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標點符號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不能掌握格式，不會運用標點符號，錯別字極多。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28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零級分</a:t>
                      </a:r>
                      <a:endParaRPr kumimoji="0" lang="zh-TW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7B1D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標楷體" pitchFamily="65" charset="-120"/>
                          <a:cs typeface="Times New Roman" pitchFamily="18" charset="0"/>
                        </a:rPr>
                        <a:t>使用詩歌體、完全離題、只抄寫題目或說明、空白卷。</a:t>
                      </a:r>
                      <a:endParaRPr kumimoji="0" lang="zh-TW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標楷體" pitchFamily="65" charset="-120"/>
                        <a:cs typeface="Times New Roman" pitchFamily="18" charset="0"/>
                      </a:endParaRPr>
                    </a:p>
                  </a:txBody>
                  <a:tcPr marL="558" marR="558" marT="558" marB="558" anchor="ctr" horzOverflow="overflow">
                    <a:lnL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00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>
          <a:xfrm>
            <a:off x="107976" y="1268685"/>
            <a:ext cx="719138" cy="5400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332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0958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寫作測驗評分規準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739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ME OF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NAME OF PRESENTATION</Template>
  <TotalTime>515</TotalTime>
  <Words>2497</Words>
  <Application>Microsoft Office PowerPoint</Application>
  <PresentationFormat>如螢幕大小 (4:3)</PresentationFormat>
  <Paragraphs>375</Paragraphs>
  <Slides>43</Slides>
  <Notes>0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43</vt:i4>
      </vt:variant>
    </vt:vector>
  </HeadingPairs>
  <TitlesOfParts>
    <vt:vector size="45" baseType="lpstr">
      <vt:lpstr>NAME OF PRESENTATION</vt:lpstr>
      <vt:lpstr>工作表</vt:lpstr>
      <vt:lpstr>國中教育會考校內宣導</vt:lpstr>
      <vt:lpstr>目錄</vt:lpstr>
      <vt:lpstr>104國中教育會考說明</vt:lpstr>
      <vt:lpstr>教育會考考什麼</vt:lpstr>
      <vt:lpstr>教育會考怎麼考</vt:lpstr>
      <vt:lpstr>教育會考何時考</vt:lpstr>
      <vt:lpstr>成績計算(1)</vt:lpstr>
      <vt:lpstr>成績計算(2)</vt:lpstr>
      <vt:lpstr>成績計算(3)</vt:lpstr>
      <vt:lpstr>國中基測、教育會考比較(一)</vt:lpstr>
      <vt:lpstr>國中基測、教育會考比較(二)</vt:lpstr>
      <vt:lpstr>三能力等級加註標示(1)</vt:lpstr>
      <vt:lpstr>三能力等級加註標示(2)</vt:lpstr>
      <vt:lpstr>103年國中教育會考</vt:lpstr>
      <vt:lpstr>寫作注意事項(1)</vt:lpstr>
      <vt:lpstr>寫作注意事項(2)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數學非選題注意事項</vt:lpstr>
      <vt:lpstr>超出作答區</vt:lpstr>
      <vt:lpstr>違規卷</vt:lpstr>
      <vt:lpstr>違規卷</vt:lpstr>
      <vt:lpstr>數學非選示例</vt:lpstr>
      <vt:lpstr>3分樣卷</vt:lpstr>
      <vt:lpstr>2分樣卷</vt:lpstr>
      <vt:lpstr>1分樣卷</vt:lpstr>
      <vt:lpstr>嘉義區超額比序說明</vt:lpstr>
      <vt:lpstr>比序項目及運作模式</vt:lpstr>
      <vt:lpstr>比序項目及運作模式</vt:lpstr>
      <vt:lpstr>比序項目及運作模式</vt:lpstr>
      <vt:lpstr>超額比序項目積分表</vt:lpstr>
      <vt:lpstr>國三畢業標準</vt:lpstr>
      <vt:lpstr>國民中(小)學學生成績評量準則</vt:lpstr>
      <vt:lpstr>國民中(小)學學生成績評量準則</vt:lpstr>
      <vt:lpstr>七大學習領域</vt:lpstr>
      <vt:lpstr>簡報結束         謝謝聆聽</vt:lpstr>
    </vt:vector>
  </TitlesOfParts>
  <Company>JC-TEAM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國中教育會考校內宣導</dc:title>
  <dc:creator>JCT-MEM</dc:creator>
  <cp:lastModifiedBy>JCT-MEM</cp:lastModifiedBy>
  <cp:revision>44</cp:revision>
  <dcterms:created xsi:type="dcterms:W3CDTF">2014-12-08T06:03:45Z</dcterms:created>
  <dcterms:modified xsi:type="dcterms:W3CDTF">2014-12-12T07:01:24Z</dcterms:modified>
</cp:coreProperties>
</file>